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7" r:id="rId2"/>
    <p:sldId id="289" r:id="rId3"/>
    <p:sldId id="290" r:id="rId4"/>
    <p:sldId id="291" r:id="rId5"/>
    <p:sldId id="292" r:id="rId6"/>
    <p:sldId id="275" r:id="rId7"/>
    <p:sldId id="285" r:id="rId8"/>
  </p:sldIdLst>
  <p:sldSz cx="9677400" cy="5445125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61">
          <p15:clr>
            <a:srgbClr val="A4A3A4"/>
          </p15:clr>
        </p15:guide>
        <p15:guide id="2" orient="horz" pos="3073">
          <p15:clr>
            <a:srgbClr val="A4A3A4"/>
          </p15:clr>
        </p15:guide>
        <p15:guide id="3" orient="horz" pos="2041">
          <p15:clr>
            <a:srgbClr val="A4A3A4"/>
          </p15:clr>
        </p15:guide>
        <p15:guide id="4" orient="horz" pos="1681">
          <p15:clr>
            <a:srgbClr val="A4A3A4"/>
          </p15:clr>
        </p15:guide>
        <p15:guide id="5" orient="horz" pos="1321">
          <p15:clr>
            <a:srgbClr val="A4A3A4"/>
          </p15:clr>
        </p15:guide>
        <p15:guide id="6" orient="horz" pos="371">
          <p15:clr>
            <a:srgbClr val="A4A3A4"/>
          </p15:clr>
        </p15:guide>
        <p15:guide id="7" pos="2990">
          <p15:clr>
            <a:srgbClr val="A4A3A4"/>
          </p15:clr>
        </p15:guide>
        <p15:guide id="8" pos="3093">
          <p15:clr>
            <a:srgbClr val="A4A3A4"/>
          </p15:clr>
        </p15:guide>
        <p15:guide id="9" pos="359">
          <p15:clr>
            <a:srgbClr val="A4A3A4"/>
          </p15:clr>
        </p15:guide>
        <p15:guide id="10" pos="5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D8CAC"/>
    <a:srgbClr val="191919"/>
    <a:srgbClr val="D7F0F5"/>
    <a:srgbClr val="C6E9F0"/>
    <a:srgbClr val="A2DAE8"/>
    <a:srgbClr val="000000"/>
    <a:srgbClr val="EAEAEA"/>
    <a:srgbClr val="DDDD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48" autoAdjust="0"/>
  </p:normalViewPr>
  <p:slideViewPr>
    <p:cSldViewPr snapToGrid="0" snapToObjects="1">
      <p:cViewPr varScale="1">
        <p:scale>
          <a:sx n="75" d="100"/>
          <a:sy n="75" d="100"/>
        </p:scale>
        <p:origin x="-1008" y="-102"/>
      </p:cViewPr>
      <p:guideLst>
        <p:guide orient="horz" pos="623"/>
        <p:guide orient="horz" pos="3073"/>
        <p:guide orient="horz" pos="2094"/>
        <p:guide orient="horz" pos="28"/>
        <p:guide orient="horz" pos="1330"/>
        <p:guide orient="horz" pos="371"/>
        <p:guide orient="horz" pos="2682"/>
        <p:guide orient="horz" pos="968"/>
        <p:guide pos="3049"/>
        <p:guide pos="359"/>
        <p:guide pos="5739"/>
        <p:guide pos="5250"/>
        <p:guide pos="311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7364A6-71CD-4F8B-9B28-CB2BB0FDCB07}" type="datetimeFigureOut">
              <a:rPr lang="nl-NL" altLang="en-US"/>
              <a:pPr/>
              <a:t>7-1-2015</a:t>
            </a:fld>
            <a:endParaRPr lang="nl-NL" alt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DDC147B-B0EA-4951-A4D5-502CAF98EA88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="" xmlns:p14="http://schemas.microsoft.com/office/powerpoint/2010/main" val="3189556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DDC5E06-D2D0-4E79-A3C8-63B312225507}" type="datetimeFigureOut">
              <a:rPr lang="en-GB" altLang="en-US"/>
              <a:pPr/>
              <a:t>07/01/2015</a:t>
            </a:fld>
            <a:endParaRPr lang="en-GB" alt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DD280-6F66-4047-9EA2-B861F16F852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3366487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253580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nl-BE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GB" dirty="0" smtClean="0"/>
          </a:p>
        </p:txBody>
      </p:sp>
      <p:sp>
        <p:nvSpPr>
          <p:cNvPr id="24580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48B343A-DA4A-464F-B2D1-162A0E159483}" type="slidenum">
              <a:rPr lang="en-GB" altLang="en-US" smtClean="0"/>
              <a:pPr/>
              <a:t>4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  <a:p>
            <a:endParaRPr lang="nl-BE" baseline="0" dirty="0" smtClean="0"/>
          </a:p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DD280-6F66-4047-9EA2-B861F16F8524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2065218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DD280-6F66-4047-9EA2-B861F16F8524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DD280-6F66-4047-9EA2-B861F16F8524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Freeform 15"/>
          <p:cNvSpPr>
            <a:spLocks/>
          </p:cNvSpPr>
          <p:nvPr/>
        </p:nvSpPr>
        <p:spPr bwMode="auto">
          <a:xfrm>
            <a:off x="5848350" y="1417638"/>
            <a:ext cx="3829050" cy="4027487"/>
          </a:xfrm>
          <a:custGeom>
            <a:avLst/>
            <a:gdLst>
              <a:gd name="T0" fmla="*/ 0 w 1141"/>
              <a:gd name="T1" fmla="*/ 939 h 1200"/>
              <a:gd name="T2" fmla="*/ 37 w 1141"/>
              <a:gd name="T3" fmla="*/ 1200 h 1200"/>
              <a:gd name="T4" fmla="*/ 532 w 1141"/>
              <a:gd name="T5" fmla="*/ 1200 h 1200"/>
              <a:gd name="T6" fmla="*/ 455 w 1141"/>
              <a:gd name="T7" fmla="*/ 939 h 1200"/>
              <a:gd name="T8" fmla="*/ 937 w 1141"/>
              <a:gd name="T9" fmla="*/ 457 h 1200"/>
              <a:gd name="T10" fmla="*/ 1141 w 1141"/>
              <a:gd name="T11" fmla="*/ 503 h 1200"/>
              <a:gd name="T12" fmla="*/ 1141 w 1141"/>
              <a:gd name="T13" fmla="*/ 23 h 1200"/>
              <a:gd name="T14" fmla="*/ 937 w 1141"/>
              <a:gd name="T15" fmla="*/ 0 h 1200"/>
              <a:gd name="T16" fmla="*/ 0 w 1141"/>
              <a:gd name="T17" fmla="*/ 939 h 12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41"/>
              <a:gd name="T28" fmla="*/ 0 h 1200"/>
              <a:gd name="T29" fmla="*/ 1141 w 1141"/>
              <a:gd name="T30" fmla="*/ 1200 h 12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41" h="1200">
                <a:moveTo>
                  <a:pt x="0" y="939"/>
                </a:moveTo>
                <a:cubicBezTo>
                  <a:pt x="0" y="1029"/>
                  <a:pt x="13" y="1117"/>
                  <a:pt x="37" y="1200"/>
                </a:cubicBezTo>
                <a:cubicBezTo>
                  <a:pt x="532" y="1200"/>
                  <a:pt x="532" y="1200"/>
                  <a:pt x="532" y="1200"/>
                </a:cubicBezTo>
                <a:cubicBezTo>
                  <a:pt x="484" y="1125"/>
                  <a:pt x="455" y="1035"/>
                  <a:pt x="455" y="939"/>
                </a:cubicBezTo>
                <a:cubicBezTo>
                  <a:pt x="455" y="673"/>
                  <a:pt x="671" y="457"/>
                  <a:pt x="937" y="457"/>
                </a:cubicBezTo>
                <a:cubicBezTo>
                  <a:pt x="1010" y="457"/>
                  <a:pt x="1079" y="473"/>
                  <a:pt x="1141" y="503"/>
                </a:cubicBezTo>
                <a:cubicBezTo>
                  <a:pt x="1141" y="23"/>
                  <a:pt x="1141" y="23"/>
                  <a:pt x="1141" y="23"/>
                </a:cubicBezTo>
                <a:cubicBezTo>
                  <a:pt x="1075" y="8"/>
                  <a:pt x="1007" y="0"/>
                  <a:pt x="937" y="0"/>
                </a:cubicBezTo>
                <a:cubicBezTo>
                  <a:pt x="420" y="0"/>
                  <a:pt x="0" y="421"/>
                  <a:pt x="0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7422" name="Group 1038"/>
          <p:cNvGrpSpPr>
            <a:grpSpLocks/>
          </p:cNvGrpSpPr>
          <p:nvPr/>
        </p:nvGrpSpPr>
        <p:grpSpPr bwMode="auto">
          <a:xfrm>
            <a:off x="5199063" y="3797300"/>
            <a:ext cx="3886200" cy="881063"/>
            <a:chOff x="3285" y="2402"/>
            <a:chExt cx="2448" cy="555"/>
          </a:xfrm>
        </p:grpSpPr>
        <p:sp>
          <p:nvSpPr>
            <p:cNvPr id="17413" name="Freeform 7"/>
            <p:cNvSpPr>
              <a:spLocks noEditPoints="1"/>
            </p:cNvSpPr>
            <p:nvPr/>
          </p:nvSpPr>
          <p:spPr bwMode="auto">
            <a:xfrm>
              <a:off x="3782" y="2811"/>
              <a:ext cx="785" cy="146"/>
            </a:xfrm>
            <a:custGeom>
              <a:avLst/>
              <a:gdLst>
                <a:gd name="T0" fmla="*/ 291 w 371"/>
                <a:gd name="T1" fmla="*/ 55 h 69"/>
                <a:gd name="T2" fmla="*/ 315 w 371"/>
                <a:gd name="T3" fmla="*/ 56 h 69"/>
                <a:gd name="T4" fmla="*/ 314 w 371"/>
                <a:gd name="T5" fmla="*/ 68 h 69"/>
                <a:gd name="T6" fmla="*/ 273 w 371"/>
                <a:gd name="T7" fmla="*/ 67 h 69"/>
                <a:gd name="T8" fmla="*/ 274 w 371"/>
                <a:gd name="T9" fmla="*/ 0 h 69"/>
                <a:gd name="T10" fmla="*/ 287 w 371"/>
                <a:gd name="T11" fmla="*/ 2 h 69"/>
                <a:gd name="T12" fmla="*/ 244 w 371"/>
                <a:gd name="T13" fmla="*/ 25 h 69"/>
                <a:gd name="T14" fmla="*/ 223 w 371"/>
                <a:gd name="T15" fmla="*/ 13 h 69"/>
                <a:gd name="T16" fmla="*/ 219 w 371"/>
                <a:gd name="T17" fmla="*/ 37 h 69"/>
                <a:gd name="T18" fmla="*/ 234 w 371"/>
                <a:gd name="T19" fmla="*/ 37 h 69"/>
                <a:gd name="T20" fmla="*/ 258 w 371"/>
                <a:gd name="T21" fmla="*/ 25 h 69"/>
                <a:gd name="T22" fmla="*/ 223 w 371"/>
                <a:gd name="T23" fmla="*/ 49 h 69"/>
                <a:gd name="T24" fmla="*/ 220 w 371"/>
                <a:gd name="T25" fmla="*/ 67 h 69"/>
                <a:gd name="T26" fmla="*/ 206 w 371"/>
                <a:gd name="T27" fmla="*/ 68 h 69"/>
                <a:gd name="T28" fmla="*/ 205 w 371"/>
                <a:gd name="T29" fmla="*/ 2 h 69"/>
                <a:gd name="T30" fmla="*/ 234 w 371"/>
                <a:gd name="T31" fmla="*/ 0 h 69"/>
                <a:gd name="T32" fmla="*/ 29 w 371"/>
                <a:gd name="T33" fmla="*/ 37 h 69"/>
                <a:gd name="T34" fmla="*/ 14 w 371"/>
                <a:gd name="T35" fmla="*/ 37 h 69"/>
                <a:gd name="T36" fmla="*/ 18 w 371"/>
                <a:gd name="T37" fmla="*/ 13 h 69"/>
                <a:gd name="T38" fmla="*/ 39 w 371"/>
                <a:gd name="T39" fmla="*/ 25 h 69"/>
                <a:gd name="T40" fmla="*/ 29 w 371"/>
                <a:gd name="T41" fmla="*/ 0 h 69"/>
                <a:gd name="T42" fmla="*/ 0 w 371"/>
                <a:gd name="T43" fmla="*/ 2 h 69"/>
                <a:gd name="T44" fmla="*/ 1 w 371"/>
                <a:gd name="T45" fmla="*/ 68 h 69"/>
                <a:gd name="T46" fmla="*/ 14 w 371"/>
                <a:gd name="T47" fmla="*/ 67 h 69"/>
                <a:gd name="T48" fmla="*/ 18 w 371"/>
                <a:gd name="T49" fmla="*/ 49 h 69"/>
                <a:gd name="T50" fmla="*/ 53 w 371"/>
                <a:gd name="T51" fmla="*/ 25 h 69"/>
                <a:gd name="T52" fmla="*/ 67 w 371"/>
                <a:gd name="T53" fmla="*/ 1 h 69"/>
                <a:gd name="T54" fmla="*/ 65 w 371"/>
                <a:gd name="T55" fmla="*/ 67 h 69"/>
                <a:gd name="T56" fmla="*/ 108 w 371"/>
                <a:gd name="T57" fmla="*/ 68 h 69"/>
                <a:gd name="T58" fmla="*/ 110 w 371"/>
                <a:gd name="T59" fmla="*/ 56 h 69"/>
                <a:gd name="T60" fmla="*/ 84 w 371"/>
                <a:gd name="T61" fmla="*/ 55 h 69"/>
                <a:gd name="T62" fmla="*/ 80 w 371"/>
                <a:gd name="T63" fmla="*/ 39 h 69"/>
                <a:gd name="T64" fmla="*/ 107 w 371"/>
                <a:gd name="T65" fmla="*/ 39 h 69"/>
                <a:gd name="T66" fmla="*/ 108 w 371"/>
                <a:gd name="T67" fmla="*/ 28 h 69"/>
                <a:gd name="T68" fmla="*/ 84 w 371"/>
                <a:gd name="T69" fmla="*/ 27 h 69"/>
                <a:gd name="T70" fmla="*/ 80 w 371"/>
                <a:gd name="T71" fmla="*/ 13 h 69"/>
                <a:gd name="T72" fmla="*/ 107 w 371"/>
                <a:gd name="T73" fmla="*/ 13 h 69"/>
                <a:gd name="T74" fmla="*/ 108 w 371"/>
                <a:gd name="T75" fmla="*/ 2 h 69"/>
                <a:gd name="T76" fmla="*/ 67 w 371"/>
                <a:gd name="T77" fmla="*/ 1 h 69"/>
                <a:gd name="T78" fmla="*/ 136 w 371"/>
                <a:gd name="T79" fmla="*/ 34 h 69"/>
                <a:gd name="T80" fmla="*/ 176 w 371"/>
                <a:gd name="T81" fmla="*/ 34 h 69"/>
                <a:gd name="T82" fmla="*/ 156 w 371"/>
                <a:gd name="T83" fmla="*/ 69 h 69"/>
                <a:gd name="T84" fmla="*/ 156 w 371"/>
                <a:gd name="T85" fmla="*/ 0 h 69"/>
                <a:gd name="T86" fmla="*/ 156 w 371"/>
                <a:gd name="T87" fmla="*/ 69 h 69"/>
                <a:gd name="T88" fmla="*/ 369 w 371"/>
                <a:gd name="T89" fmla="*/ 2 h 69"/>
                <a:gd name="T90" fmla="*/ 368 w 371"/>
                <a:gd name="T91" fmla="*/ 13 h 69"/>
                <a:gd name="T92" fmla="*/ 341 w 371"/>
                <a:gd name="T93" fmla="*/ 13 h 69"/>
                <a:gd name="T94" fmla="*/ 345 w 371"/>
                <a:gd name="T95" fmla="*/ 27 h 69"/>
                <a:gd name="T96" fmla="*/ 369 w 371"/>
                <a:gd name="T97" fmla="*/ 28 h 69"/>
                <a:gd name="T98" fmla="*/ 368 w 371"/>
                <a:gd name="T99" fmla="*/ 39 h 69"/>
                <a:gd name="T100" fmla="*/ 341 w 371"/>
                <a:gd name="T101" fmla="*/ 39 h 69"/>
                <a:gd name="T102" fmla="*/ 345 w 371"/>
                <a:gd name="T103" fmla="*/ 55 h 69"/>
                <a:gd name="T104" fmla="*/ 371 w 371"/>
                <a:gd name="T105" fmla="*/ 56 h 69"/>
                <a:gd name="T106" fmla="*/ 369 w 371"/>
                <a:gd name="T107" fmla="*/ 68 h 69"/>
                <a:gd name="T108" fmla="*/ 326 w 371"/>
                <a:gd name="T109" fmla="*/ 67 h 69"/>
                <a:gd name="T110" fmla="*/ 328 w 371"/>
                <a:gd name="T111" fmla="*/ 1 h 6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1"/>
                <a:gd name="T169" fmla="*/ 0 h 69"/>
                <a:gd name="T170" fmla="*/ 371 w 371"/>
                <a:gd name="T171" fmla="*/ 69 h 6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1" h="69">
                  <a:moveTo>
                    <a:pt x="287" y="55"/>
                  </a:moveTo>
                  <a:cubicBezTo>
                    <a:pt x="287" y="55"/>
                    <a:pt x="289" y="55"/>
                    <a:pt x="291" y="55"/>
                  </a:cubicBezTo>
                  <a:cubicBezTo>
                    <a:pt x="314" y="55"/>
                    <a:pt x="314" y="55"/>
                    <a:pt x="314" y="55"/>
                  </a:cubicBezTo>
                  <a:cubicBezTo>
                    <a:pt x="314" y="55"/>
                    <a:pt x="315" y="56"/>
                    <a:pt x="315" y="56"/>
                  </a:cubicBezTo>
                  <a:cubicBezTo>
                    <a:pt x="315" y="67"/>
                    <a:pt x="315" y="67"/>
                    <a:pt x="315" y="67"/>
                  </a:cubicBezTo>
                  <a:cubicBezTo>
                    <a:pt x="315" y="67"/>
                    <a:pt x="314" y="68"/>
                    <a:pt x="314" y="68"/>
                  </a:cubicBezTo>
                  <a:cubicBezTo>
                    <a:pt x="274" y="68"/>
                    <a:pt x="274" y="68"/>
                    <a:pt x="274" y="68"/>
                  </a:cubicBezTo>
                  <a:cubicBezTo>
                    <a:pt x="273" y="68"/>
                    <a:pt x="273" y="67"/>
                    <a:pt x="273" y="67"/>
                  </a:cubicBezTo>
                  <a:cubicBezTo>
                    <a:pt x="273" y="2"/>
                    <a:pt x="273" y="2"/>
                    <a:pt x="273" y="2"/>
                  </a:cubicBezTo>
                  <a:cubicBezTo>
                    <a:pt x="273" y="1"/>
                    <a:pt x="273" y="0"/>
                    <a:pt x="274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0"/>
                    <a:pt x="287" y="1"/>
                    <a:pt x="287" y="2"/>
                  </a:cubicBezTo>
                  <a:lnTo>
                    <a:pt x="287" y="55"/>
                  </a:lnTo>
                  <a:close/>
                  <a:moveTo>
                    <a:pt x="244" y="25"/>
                  </a:moveTo>
                  <a:cubicBezTo>
                    <a:pt x="244" y="18"/>
                    <a:pt x="240" y="13"/>
                    <a:pt x="234" y="13"/>
                  </a:cubicBezTo>
                  <a:cubicBezTo>
                    <a:pt x="232" y="13"/>
                    <a:pt x="223" y="13"/>
                    <a:pt x="223" y="13"/>
                  </a:cubicBezTo>
                  <a:cubicBezTo>
                    <a:pt x="221" y="13"/>
                    <a:pt x="219" y="13"/>
                    <a:pt x="219" y="13"/>
                  </a:cubicBezTo>
                  <a:cubicBezTo>
                    <a:pt x="219" y="37"/>
                    <a:pt x="219" y="37"/>
                    <a:pt x="219" y="37"/>
                  </a:cubicBezTo>
                  <a:cubicBezTo>
                    <a:pt x="219" y="37"/>
                    <a:pt x="221" y="37"/>
                    <a:pt x="223" y="37"/>
                  </a:cubicBezTo>
                  <a:cubicBezTo>
                    <a:pt x="234" y="37"/>
                    <a:pt x="234" y="37"/>
                    <a:pt x="234" y="37"/>
                  </a:cubicBezTo>
                  <a:cubicBezTo>
                    <a:pt x="240" y="37"/>
                    <a:pt x="244" y="31"/>
                    <a:pt x="244" y="25"/>
                  </a:cubicBezTo>
                  <a:moveTo>
                    <a:pt x="258" y="25"/>
                  </a:moveTo>
                  <a:cubicBezTo>
                    <a:pt x="258" y="38"/>
                    <a:pt x="249" y="49"/>
                    <a:pt x="234" y="49"/>
                  </a:cubicBezTo>
                  <a:cubicBezTo>
                    <a:pt x="223" y="49"/>
                    <a:pt x="223" y="49"/>
                    <a:pt x="223" y="49"/>
                  </a:cubicBezTo>
                  <a:cubicBezTo>
                    <a:pt x="221" y="49"/>
                    <a:pt x="219" y="49"/>
                    <a:pt x="219" y="49"/>
                  </a:cubicBezTo>
                  <a:cubicBezTo>
                    <a:pt x="220" y="67"/>
                    <a:pt x="220" y="67"/>
                    <a:pt x="220" y="67"/>
                  </a:cubicBezTo>
                  <a:cubicBezTo>
                    <a:pt x="220" y="67"/>
                    <a:pt x="219" y="68"/>
                    <a:pt x="218" y="68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206" y="68"/>
                    <a:pt x="205" y="67"/>
                    <a:pt x="205" y="67"/>
                  </a:cubicBezTo>
                  <a:cubicBezTo>
                    <a:pt x="205" y="2"/>
                    <a:pt x="205" y="2"/>
                    <a:pt x="205" y="2"/>
                  </a:cubicBezTo>
                  <a:cubicBezTo>
                    <a:pt x="205" y="1"/>
                    <a:pt x="206" y="0"/>
                    <a:pt x="206" y="0"/>
                  </a:cubicBezTo>
                  <a:cubicBezTo>
                    <a:pt x="206" y="0"/>
                    <a:pt x="233" y="0"/>
                    <a:pt x="234" y="0"/>
                  </a:cubicBezTo>
                  <a:cubicBezTo>
                    <a:pt x="250" y="0"/>
                    <a:pt x="258" y="12"/>
                    <a:pt x="258" y="25"/>
                  </a:cubicBezTo>
                  <a:moveTo>
                    <a:pt x="29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16" y="37"/>
                    <a:pt x="14" y="37"/>
                    <a:pt x="14" y="3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6" y="13"/>
                    <a:pt x="18" y="13"/>
                  </a:cubicBezTo>
                  <a:cubicBezTo>
                    <a:pt x="18" y="13"/>
                    <a:pt x="27" y="13"/>
                    <a:pt x="29" y="13"/>
                  </a:cubicBezTo>
                  <a:cubicBezTo>
                    <a:pt x="35" y="13"/>
                    <a:pt x="39" y="18"/>
                    <a:pt x="39" y="25"/>
                  </a:cubicBezTo>
                  <a:cubicBezTo>
                    <a:pt x="39" y="31"/>
                    <a:pt x="35" y="37"/>
                    <a:pt x="29" y="37"/>
                  </a:cubicBezTo>
                  <a:moveTo>
                    <a:pt x="29" y="0"/>
                  </a:moveTo>
                  <a:cubicBezTo>
                    <a:pt x="28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1" y="68"/>
                    <a:pt x="1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4" y="68"/>
                    <a:pt x="14" y="67"/>
                    <a:pt x="14" y="67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6" y="49"/>
                    <a:pt x="1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44" y="49"/>
                    <a:pt x="53" y="38"/>
                    <a:pt x="53" y="25"/>
                  </a:cubicBezTo>
                  <a:cubicBezTo>
                    <a:pt x="53" y="12"/>
                    <a:pt x="44" y="0"/>
                    <a:pt x="29" y="0"/>
                  </a:cubicBezTo>
                  <a:moveTo>
                    <a:pt x="67" y="1"/>
                  </a:moveTo>
                  <a:cubicBezTo>
                    <a:pt x="66" y="1"/>
                    <a:pt x="65" y="1"/>
                    <a:pt x="65" y="2"/>
                  </a:cubicBezTo>
                  <a:cubicBezTo>
                    <a:pt x="65" y="67"/>
                    <a:pt x="65" y="67"/>
                    <a:pt x="65" y="67"/>
                  </a:cubicBezTo>
                  <a:cubicBezTo>
                    <a:pt x="65" y="67"/>
                    <a:pt x="66" y="68"/>
                    <a:pt x="67" y="68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09" y="68"/>
                    <a:pt x="110" y="67"/>
                    <a:pt x="110" y="67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55"/>
                    <a:pt x="109" y="55"/>
                    <a:pt x="108" y="55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82" y="55"/>
                    <a:pt x="80" y="55"/>
                    <a:pt x="80" y="55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0" y="39"/>
                    <a:pt x="82" y="39"/>
                    <a:pt x="84" y="39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108" y="39"/>
                    <a:pt x="108" y="39"/>
                    <a:pt x="108" y="38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08" y="27"/>
                    <a:pt x="108" y="27"/>
                    <a:pt x="107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2" y="27"/>
                    <a:pt x="80" y="27"/>
                    <a:pt x="80" y="27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2" y="13"/>
                    <a:pt x="84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8" y="13"/>
                    <a:pt x="108" y="12"/>
                    <a:pt x="108" y="12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8" y="1"/>
                    <a:pt x="108" y="1"/>
                    <a:pt x="107" y="1"/>
                  </a:cubicBezTo>
                  <a:lnTo>
                    <a:pt x="67" y="1"/>
                  </a:lnTo>
                  <a:close/>
                  <a:moveTo>
                    <a:pt x="156" y="56"/>
                  </a:moveTo>
                  <a:cubicBezTo>
                    <a:pt x="146" y="56"/>
                    <a:pt x="136" y="49"/>
                    <a:pt x="136" y="34"/>
                  </a:cubicBezTo>
                  <a:cubicBezTo>
                    <a:pt x="136" y="20"/>
                    <a:pt x="146" y="13"/>
                    <a:pt x="156" y="13"/>
                  </a:cubicBezTo>
                  <a:cubicBezTo>
                    <a:pt x="167" y="13"/>
                    <a:pt x="176" y="20"/>
                    <a:pt x="176" y="34"/>
                  </a:cubicBezTo>
                  <a:cubicBezTo>
                    <a:pt x="176" y="49"/>
                    <a:pt x="167" y="56"/>
                    <a:pt x="156" y="56"/>
                  </a:cubicBezTo>
                  <a:moveTo>
                    <a:pt x="156" y="69"/>
                  </a:moveTo>
                  <a:cubicBezTo>
                    <a:pt x="177" y="69"/>
                    <a:pt x="191" y="55"/>
                    <a:pt x="191" y="34"/>
                  </a:cubicBezTo>
                  <a:cubicBezTo>
                    <a:pt x="191" y="12"/>
                    <a:pt x="174" y="0"/>
                    <a:pt x="156" y="0"/>
                  </a:cubicBezTo>
                  <a:cubicBezTo>
                    <a:pt x="139" y="0"/>
                    <a:pt x="122" y="12"/>
                    <a:pt x="122" y="34"/>
                  </a:cubicBezTo>
                  <a:cubicBezTo>
                    <a:pt x="122" y="57"/>
                    <a:pt x="138" y="69"/>
                    <a:pt x="156" y="69"/>
                  </a:cubicBezTo>
                  <a:moveTo>
                    <a:pt x="368" y="1"/>
                  </a:moveTo>
                  <a:cubicBezTo>
                    <a:pt x="369" y="1"/>
                    <a:pt x="369" y="1"/>
                    <a:pt x="369" y="2"/>
                  </a:cubicBezTo>
                  <a:cubicBezTo>
                    <a:pt x="369" y="12"/>
                    <a:pt x="369" y="12"/>
                    <a:pt x="369" y="12"/>
                  </a:cubicBezTo>
                  <a:cubicBezTo>
                    <a:pt x="369" y="12"/>
                    <a:pt x="369" y="13"/>
                    <a:pt x="368" y="13"/>
                  </a:cubicBezTo>
                  <a:cubicBezTo>
                    <a:pt x="345" y="13"/>
                    <a:pt x="345" y="13"/>
                    <a:pt x="345" y="13"/>
                  </a:cubicBezTo>
                  <a:cubicBezTo>
                    <a:pt x="343" y="13"/>
                    <a:pt x="341" y="13"/>
                    <a:pt x="341" y="13"/>
                  </a:cubicBezTo>
                  <a:cubicBezTo>
                    <a:pt x="341" y="27"/>
                    <a:pt x="341" y="27"/>
                    <a:pt x="341" y="27"/>
                  </a:cubicBezTo>
                  <a:cubicBezTo>
                    <a:pt x="341" y="27"/>
                    <a:pt x="343" y="27"/>
                    <a:pt x="345" y="27"/>
                  </a:cubicBezTo>
                  <a:cubicBezTo>
                    <a:pt x="368" y="27"/>
                    <a:pt x="368" y="27"/>
                    <a:pt x="368" y="27"/>
                  </a:cubicBezTo>
                  <a:cubicBezTo>
                    <a:pt x="369" y="27"/>
                    <a:pt x="369" y="27"/>
                    <a:pt x="369" y="28"/>
                  </a:cubicBezTo>
                  <a:cubicBezTo>
                    <a:pt x="369" y="38"/>
                    <a:pt x="369" y="38"/>
                    <a:pt x="369" y="38"/>
                  </a:cubicBezTo>
                  <a:cubicBezTo>
                    <a:pt x="369" y="39"/>
                    <a:pt x="369" y="39"/>
                    <a:pt x="368" y="39"/>
                  </a:cubicBezTo>
                  <a:cubicBezTo>
                    <a:pt x="345" y="39"/>
                    <a:pt x="345" y="39"/>
                    <a:pt x="345" y="39"/>
                  </a:cubicBezTo>
                  <a:cubicBezTo>
                    <a:pt x="343" y="39"/>
                    <a:pt x="341" y="39"/>
                    <a:pt x="341" y="39"/>
                  </a:cubicBezTo>
                  <a:cubicBezTo>
                    <a:pt x="341" y="55"/>
                    <a:pt x="341" y="55"/>
                    <a:pt x="341" y="55"/>
                  </a:cubicBezTo>
                  <a:cubicBezTo>
                    <a:pt x="341" y="55"/>
                    <a:pt x="343" y="55"/>
                    <a:pt x="345" y="55"/>
                  </a:cubicBezTo>
                  <a:cubicBezTo>
                    <a:pt x="369" y="55"/>
                    <a:pt x="369" y="55"/>
                    <a:pt x="369" y="55"/>
                  </a:cubicBezTo>
                  <a:cubicBezTo>
                    <a:pt x="370" y="55"/>
                    <a:pt x="371" y="55"/>
                    <a:pt x="371" y="56"/>
                  </a:cubicBezTo>
                  <a:cubicBezTo>
                    <a:pt x="371" y="67"/>
                    <a:pt x="371" y="67"/>
                    <a:pt x="371" y="67"/>
                  </a:cubicBezTo>
                  <a:cubicBezTo>
                    <a:pt x="371" y="67"/>
                    <a:pt x="370" y="68"/>
                    <a:pt x="369" y="68"/>
                  </a:cubicBezTo>
                  <a:cubicBezTo>
                    <a:pt x="328" y="68"/>
                    <a:pt x="328" y="68"/>
                    <a:pt x="328" y="68"/>
                  </a:cubicBezTo>
                  <a:cubicBezTo>
                    <a:pt x="327" y="68"/>
                    <a:pt x="326" y="67"/>
                    <a:pt x="326" y="67"/>
                  </a:cubicBezTo>
                  <a:cubicBezTo>
                    <a:pt x="326" y="2"/>
                    <a:pt x="326" y="2"/>
                    <a:pt x="326" y="2"/>
                  </a:cubicBezTo>
                  <a:cubicBezTo>
                    <a:pt x="326" y="1"/>
                    <a:pt x="327" y="1"/>
                    <a:pt x="328" y="1"/>
                  </a:cubicBezTo>
                  <a:lnTo>
                    <a:pt x="368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4" name="Freeform 8"/>
            <p:cNvSpPr>
              <a:spLocks noEditPoints="1"/>
            </p:cNvSpPr>
            <p:nvPr/>
          </p:nvSpPr>
          <p:spPr bwMode="auto">
            <a:xfrm>
              <a:off x="3770" y="2402"/>
              <a:ext cx="875" cy="318"/>
            </a:xfrm>
            <a:custGeom>
              <a:avLst/>
              <a:gdLst>
                <a:gd name="T0" fmla="*/ 238 w 414"/>
                <a:gd name="T1" fmla="*/ 44 h 150"/>
                <a:gd name="T2" fmla="*/ 236 w 414"/>
                <a:gd name="T3" fmla="*/ 109 h 150"/>
                <a:gd name="T4" fmla="*/ 221 w 414"/>
                <a:gd name="T5" fmla="*/ 108 h 150"/>
                <a:gd name="T6" fmla="*/ 195 w 414"/>
                <a:gd name="T7" fmla="*/ 72 h 150"/>
                <a:gd name="T8" fmla="*/ 193 w 414"/>
                <a:gd name="T9" fmla="*/ 109 h 150"/>
                <a:gd name="T10" fmla="*/ 176 w 414"/>
                <a:gd name="T11" fmla="*/ 107 h 150"/>
                <a:gd name="T12" fmla="*/ 178 w 414"/>
                <a:gd name="T13" fmla="*/ 42 h 150"/>
                <a:gd name="T14" fmla="*/ 194 w 414"/>
                <a:gd name="T15" fmla="*/ 43 h 150"/>
                <a:gd name="T16" fmla="*/ 219 w 414"/>
                <a:gd name="T17" fmla="*/ 79 h 150"/>
                <a:gd name="T18" fmla="*/ 221 w 414"/>
                <a:gd name="T19" fmla="*/ 42 h 150"/>
                <a:gd name="T20" fmla="*/ 340 w 414"/>
                <a:gd name="T21" fmla="*/ 133 h 150"/>
                <a:gd name="T22" fmla="*/ 340 w 414"/>
                <a:gd name="T23" fmla="*/ 17 h 150"/>
                <a:gd name="T24" fmla="*/ 340 w 414"/>
                <a:gd name="T25" fmla="*/ 133 h 150"/>
                <a:gd name="T26" fmla="*/ 149 w 414"/>
                <a:gd name="T27" fmla="*/ 75 h 150"/>
                <a:gd name="T28" fmla="*/ 265 w 414"/>
                <a:gd name="T29" fmla="*/ 75 h 150"/>
                <a:gd name="T30" fmla="*/ 75 w 414"/>
                <a:gd name="T31" fmla="*/ 133 h 150"/>
                <a:gd name="T32" fmla="*/ 75 w 414"/>
                <a:gd name="T33" fmla="*/ 17 h 150"/>
                <a:gd name="T34" fmla="*/ 75 w 414"/>
                <a:gd name="T35" fmla="*/ 133 h 150"/>
                <a:gd name="T36" fmla="*/ 273 w 414"/>
                <a:gd name="T37" fmla="*/ 41 h 150"/>
                <a:gd name="T38" fmla="*/ 141 w 414"/>
                <a:gd name="T39" fmla="*/ 41 h 150"/>
                <a:gd name="T40" fmla="*/ 0 w 414"/>
                <a:gd name="T41" fmla="*/ 75 h 150"/>
                <a:gd name="T42" fmla="*/ 141 w 414"/>
                <a:gd name="T43" fmla="*/ 110 h 150"/>
                <a:gd name="T44" fmla="*/ 273 w 414"/>
                <a:gd name="T45" fmla="*/ 110 h 150"/>
                <a:gd name="T46" fmla="*/ 414 w 414"/>
                <a:gd name="T47" fmla="*/ 75 h 150"/>
                <a:gd name="T48" fmla="*/ 47 w 414"/>
                <a:gd name="T49" fmla="*/ 43 h 150"/>
                <a:gd name="T50" fmla="*/ 45 w 414"/>
                <a:gd name="T51" fmla="*/ 57 h 150"/>
                <a:gd name="T52" fmla="*/ 62 w 414"/>
                <a:gd name="T53" fmla="*/ 59 h 150"/>
                <a:gd name="T54" fmla="*/ 65 w 414"/>
                <a:gd name="T55" fmla="*/ 109 h 150"/>
                <a:gd name="T56" fmla="*/ 83 w 414"/>
                <a:gd name="T57" fmla="*/ 111 h 150"/>
                <a:gd name="T58" fmla="*/ 84 w 414"/>
                <a:gd name="T59" fmla="*/ 59 h 150"/>
                <a:gd name="T60" fmla="*/ 103 w 414"/>
                <a:gd name="T61" fmla="*/ 59 h 150"/>
                <a:gd name="T62" fmla="*/ 105 w 414"/>
                <a:gd name="T63" fmla="*/ 45 h 150"/>
                <a:gd name="T64" fmla="*/ 47 w 414"/>
                <a:gd name="T65" fmla="*/ 43 h 150"/>
                <a:gd name="T66" fmla="*/ 370 w 414"/>
                <a:gd name="T67" fmla="*/ 45 h 150"/>
                <a:gd name="T68" fmla="*/ 368 w 414"/>
                <a:gd name="T69" fmla="*/ 59 h 150"/>
                <a:gd name="T70" fmla="*/ 350 w 414"/>
                <a:gd name="T71" fmla="*/ 59 h 150"/>
                <a:gd name="T72" fmla="*/ 348 w 414"/>
                <a:gd name="T73" fmla="*/ 111 h 150"/>
                <a:gd name="T74" fmla="*/ 330 w 414"/>
                <a:gd name="T75" fmla="*/ 109 h 150"/>
                <a:gd name="T76" fmla="*/ 327 w 414"/>
                <a:gd name="T77" fmla="*/ 59 h 150"/>
                <a:gd name="T78" fmla="*/ 310 w 414"/>
                <a:gd name="T79" fmla="*/ 57 h 150"/>
                <a:gd name="T80" fmla="*/ 312 w 414"/>
                <a:gd name="T81" fmla="*/ 43 h 1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4"/>
                <a:gd name="T124" fmla="*/ 0 h 150"/>
                <a:gd name="T125" fmla="*/ 414 w 414"/>
                <a:gd name="T126" fmla="*/ 150 h 1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4" h="150">
                  <a:moveTo>
                    <a:pt x="236" y="42"/>
                  </a:moveTo>
                  <a:cubicBezTo>
                    <a:pt x="237" y="42"/>
                    <a:pt x="238" y="42"/>
                    <a:pt x="238" y="44"/>
                  </a:cubicBezTo>
                  <a:cubicBezTo>
                    <a:pt x="238" y="107"/>
                    <a:pt x="238" y="107"/>
                    <a:pt x="238" y="107"/>
                  </a:cubicBezTo>
                  <a:cubicBezTo>
                    <a:pt x="238" y="108"/>
                    <a:pt x="237" y="109"/>
                    <a:pt x="236" y="109"/>
                  </a:cubicBezTo>
                  <a:cubicBezTo>
                    <a:pt x="223" y="109"/>
                    <a:pt x="223" y="109"/>
                    <a:pt x="223" y="109"/>
                  </a:cubicBezTo>
                  <a:cubicBezTo>
                    <a:pt x="222" y="109"/>
                    <a:pt x="221" y="108"/>
                    <a:pt x="221" y="108"/>
                  </a:cubicBezTo>
                  <a:cubicBezTo>
                    <a:pt x="221" y="108"/>
                    <a:pt x="197" y="76"/>
                    <a:pt x="197" y="75"/>
                  </a:cubicBezTo>
                  <a:cubicBezTo>
                    <a:pt x="196" y="74"/>
                    <a:pt x="195" y="72"/>
                    <a:pt x="195" y="72"/>
                  </a:cubicBezTo>
                  <a:cubicBezTo>
                    <a:pt x="195" y="107"/>
                    <a:pt x="195" y="107"/>
                    <a:pt x="195" y="107"/>
                  </a:cubicBezTo>
                  <a:cubicBezTo>
                    <a:pt x="195" y="108"/>
                    <a:pt x="194" y="109"/>
                    <a:pt x="193" y="109"/>
                  </a:cubicBezTo>
                  <a:cubicBezTo>
                    <a:pt x="178" y="109"/>
                    <a:pt x="178" y="109"/>
                    <a:pt x="178" y="109"/>
                  </a:cubicBezTo>
                  <a:cubicBezTo>
                    <a:pt x="177" y="109"/>
                    <a:pt x="176" y="108"/>
                    <a:pt x="176" y="107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2"/>
                    <a:pt x="177" y="42"/>
                    <a:pt x="178" y="42"/>
                  </a:cubicBezTo>
                  <a:cubicBezTo>
                    <a:pt x="191" y="42"/>
                    <a:pt x="191" y="42"/>
                    <a:pt x="191" y="42"/>
                  </a:cubicBezTo>
                  <a:cubicBezTo>
                    <a:pt x="192" y="42"/>
                    <a:pt x="193" y="42"/>
                    <a:pt x="194" y="43"/>
                  </a:cubicBezTo>
                  <a:cubicBezTo>
                    <a:pt x="194" y="43"/>
                    <a:pt x="217" y="74"/>
                    <a:pt x="218" y="76"/>
                  </a:cubicBezTo>
                  <a:cubicBezTo>
                    <a:pt x="219" y="77"/>
                    <a:pt x="219" y="79"/>
                    <a:pt x="219" y="79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19" y="42"/>
                    <a:pt x="220" y="42"/>
                    <a:pt x="221" y="42"/>
                  </a:cubicBezTo>
                  <a:cubicBezTo>
                    <a:pt x="221" y="42"/>
                    <a:pt x="235" y="42"/>
                    <a:pt x="236" y="42"/>
                  </a:cubicBezTo>
                  <a:moveTo>
                    <a:pt x="340" y="133"/>
                  </a:moveTo>
                  <a:cubicBezTo>
                    <a:pt x="308" y="133"/>
                    <a:pt x="282" y="107"/>
                    <a:pt x="282" y="75"/>
                  </a:cubicBezTo>
                  <a:cubicBezTo>
                    <a:pt x="282" y="43"/>
                    <a:pt x="308" y="17"/>
                    <a:pt x="340" y="17"/>
                  </a:cubicBezTo>
                  <a:cubicBezTo>
                    <a:pt x="372" y="17"/>
                    <a:pt x="398" y="43"/>
                    <a:pt x="398" y="75"/>
                  </a:cubicBezTo>
                  <a:cubicBezTo>
                    <a:pt x="398" y="107"/>
                    <a:pt x="372" y="133"/>
                    <a:pt x="340" y="133"/>
                  </a:cubicBezTo>
                  <a:moveTo>
                    <a:pt x="207" y="133"/>
                  </a:moveTo>
                  <a:cubicBezTo>
                    <a:pt x="175" y="133"/>
                    <a:pt x="149" y="107"/>
                    <a:pt x="149" y="75"/>
                  </a:cubicBezTo>
                  <a:cubicBezTo>
                    <a:pt x="149" y="43"/>
                    <a:pt x="175" y="17"/>
                    <a:pt x="207" y="17"/>
                  </a:cubicBezTo>
                  <a:cubicBezTo>
                    <a:pt x="239" y="17"/>
                    <a:pt x="265" y="43"/>
                    <a:pt x="265" y="75"/>
                  </a:cubicBezTo>
                  <a:cubicBezTo>
                    <a:pt x="265" y="107"/>
                    <a:pt x="239" y="133"/>
                    <a:pt x="207" y="133"/>
                  </a:cubicBezTo>
                  <a:moveTo>
                    <a:pt x="75" y="133"/>
                  </a:moveTo>
                  <a:cubicBezTo>
                    <a:pt x="43" y="133"/>
                    <a:pt x="17" y="107"/>
                    <a:pt x="17" y="75"/>
                  </a:cubicBezTo>
                  <a:cubicBezTo>
                    <a:pt x="17" y="43"/>
                    <a:pt x="43" y="17"/>
                    <a:pt x="75" y="17"/>
                  </a:cubicBezTo>
                  <a:cubicBezTo>
                    <a:pt x="107" y="17"/>
                    <a:pt x="133" y="43"/>
                    <a:pt x="133" y="75"/>
                  </a:cubicBezTo>
                  <a:cubicBezTo>
                    <a:pt x="133" y="107"/>
                    <a:pt x="107" y="133"/>
                    <a:pt x="75" y="133"/>
                  </a:cubicBezTo>
                  <a:moveTo>
                    <a:pt x="340" y="0"/>
                  </a:moveTo>
                  <a:cubicBezTo>
                    <a:pt x="311" y="0"/>
                    <a:pt x="286" y="17"/>
                    <a:pt x="273" y="41"/>
                  </a:cubicBezTo>
                  <a:cubicBezTo>
                    <a:pt x="261" y="17"/>
                    <a:pt x="236" y="0"/>
                    <a:pt x="207" y="0"/>
                  </a:cubicBezTo>
                  <a:cubicBezTo>
                    <a:pt x="178" y="0"/>
                    <a:pt x="153" y="17"/>
                    <a:pt x="141" y="41"/>
                  </a:cubicBezTo>
                  <a:cubicBezTo>
                    <a:pt x="129" y="17"/>
                    <a:pt x="103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0"/>
                    <a:pt x="75" y="150"/>
                  </a:cubicBezTo>
                  <a:cubicBezTo>
                    <a:pt x="103" y="150"/>
                    <a:pt x="129" y="134"/>
                    <a:pt x="141" y="110"/>
                  </a:cubicBezTo>
                  <a:cubicBezTo>
                    <a:pt x="153" y="134"/>
                    <a:pt x="178" y="150"/>
                    <a:pt x="207" y="150"/>
                  </a:cubicBezTo>
                  <a:cubicBezTo>
                    <a:pt x="236" y="150"/>
                    <a:pt x="261" y="134"/>
                    <a:pt x="273" y="110"/>
                  </a:cubicBezTo>
                  <a:cubicBezTo>
                    <a:pt x="286" y="134"/>
                    <a:pt x="311" y="150"/>
                    <a:pt x="340" y="150"/>
                  </a:cubicBezTo>
                  <a:cubicBezTo>
                    <a:pt x="381" y="150"/>
                    <a:pt x="414" y="117"/>
                    <a:pt x="414" y="75"/>
                  </a:cubicBezTo>
                  <a:cubicBezTo>
                    <a:pt x="414" y="34"/>
                    <a:pt x="381" y="0"/>
                    <a:pt x="340" y="0"/>
                  </a:cubicBezTo>
                  <a:moveTo>
                    <a:pt x="47" y="43"/>
                  </a:moveTo>
                  <a:cubicBezTo>
                    <a:pt x="46" y="43"/>
                    <a:pt x="45" y="44"/>
                    <a:pt x="45" y="45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8"/>
                    <a:pt x="46" y="59"/>
                    <a:pt x="47" y="59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4" y="59"/>
                    <a:pt x="65" y="59"/>
                    <a:pt x="65" y="5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10"/>
                    <a:pt x="66" y="111"/>
                    <a:pt x="67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4" y="111"/>
                    <a:pt x="84" y="110"/>
                    <a:pt x="84" y="10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6" y="59"/>
                    <a:pt x="88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4" y="59"/>
                    <a:pt x="105" y="58"/>
                    <a:pt x="105" y="57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4"/>
                    <a:pt x="104" y="43"/>
                    <a:pt x="103" y="43"/>
                  </a:cubicBezTo>
                  <a:lnTo>
                    <a:pt x="47" y="43"/>
                  </a:lnTo>
                  <a:close/>
                  <a:moveTo>
                    <a:pt x="368" y="43"/>
                  </a:moveTo>
                  <a:cubicBezTo>
                    <a:pt x="369" y="43"/>
                    <a:pt x="370" y="44"/>
                    <a:pt x="370" y="45"/>
                  </a:cubicBezTo>
                  <a:cubicBezTo>
                    <a:pt x="370" y="57"/>
                    <a:pt x="370" y="57"/>
                    <a:pt x="370" y="57"/>
                  </a:cubicBezTo>
                  <a:cubicBezTo>
                    <a:pt x="370" y="58"/>
                    <a:pt x="369" y="59"/>
                    <a:pt x="368" y="59"/>
                  </a:cubicBezTo>
                  <a:cubicBezTo>
                    <a:pt x="353" y="59"/>
                    <a:pt x="353" y="59"/>
                    <a:pt x="353" y="59"/>
                  </a:cubicBezTo>
                  <a:cubicBezTo>
                    <a:pt x="351" y="59"/>
                    <a:pt x="350" y="59"/>
                    <a:pt x="350" y="59"/>
                  </a:cubicBezTo>
                  <a:cubicBezTo>
                    <a:pt x="350" y="109"/>
                    <a:pt x="350" y="109"/>
                    <a:pt x="350" y="109"/>
                  </a:cubicBezTo>
                  <a:cubicBezTo>
                    <a:pt x="350" y="110"/>
                    <a:pt x="349" y="111"/>
                    <a:pt x="348" y="111"/>
                  </a:cubicBezTo>
                  <a:cubicBezTo>
                    <a:pt x="332" y="111"/>
                    <a:pt x="332" y="111"/>
                    <a:pt x="332" y="111"/>
                  </a:cubicBezTo>
                  <a:cubicBezTo>
                    <a:pt x="331" y="111"/>
                    <a:pt x="330" y="110"/>
                    <a:pt x="330" y="109"/>
                  </a:cubicBezTo>
                  <a:cubicBezTo>
                    <a:pt x="330" y="59"/>
                    <a:pt x="330" y="59"/>
                    <a:pt x="330" y="59"/>
                  </a:cubicBezTo>
                  <a:cubicBezTo>
                    <a:pt x="330" y="59"/>
                    <a:pt x="329" y="59"/>
                    <a:pt x="327" y="59"/>
                  </a:cubicBezTo>
                  <a:cubicBezTo>
                    <a:pt x="312" y="59"/>
                    <a:pt x="312" y="59"/>
                    <a:pt x="312" y="59"/>
                  </a:cubicBezTo>
                  <a:cubicBezTo>
                    <a:pt x="311" y="59"/>
                    <a:pt x="310" y="58"/>
                    <a:pt x="310" y="57"/>
                  </a:cubicBezTo>
                  <a:cubicBezTo>
                    <a:pt x="310" y="45"/>
                    <a:pt x="310" y="45"/>
                    <a:pt x="310" y="45"/>
                  </a:cubicBezTo>
                  <a:cubicBezTo>
                    <a:pt x="310" y="44"/>
                    <a:pt x="311" y="43"/>
                    <a:pt x="312" y="43"/>
                  </a:cubicBezTo>
                  <a:lnTo>
                    <a:pt x="368" y="4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5" name="Freeform 9"/>
            <p:cNvSpPr>
              <a:spLocks noEditPoints="1"/>
            </p:cNvSpPr>
            <p:nvPr/>
          </p:nvSpPr>
          <p:spPr bwMode="auto">
            <a:xfrm>
              <a:off x="4686" y="2811"/>
              <a:ext cx="1047" cy="146"/>
            </a:xfrm>
            <a:custGeom>
              <a:avLst/>
              <a:gdLst>
                <a:gd name="T0" fmla="*/ 486 w 495"/>
                <a:gd name="T1" fmla="*/ 54 h 69"/>
                <a:gd name="T2" fmla="*/ 494 w 495"/>
                <a:gd name="T3" fmla="*/ 2 h 69"/>
                <a:gd name="T4" fmla="*/ 477 w 495"/>
                <a:gd name="T5" fmla="*/ 2 h 69"/>
                <a:gd name="T6" fmla="*/ 456 w 495"/>
                <a:gd name="T7" fmla="*/ 28 h 69"/>
                <a:gd name="T8" fmla="*/ 451 w 495"/>
                <a:gd name="T9" fmla="*/ 1 h 69"/>
                <a:gd name="T10" fmla="*/ 438 w 495"/>
                <a:gd name="T11" fmla="*/ 67 h 69"/>
                <a:gd name="T12" fmla="*/ 453 w 495"/>
                <a:gd name="T13" fmla="*/ 67 h 69"/>
                <a:gd name="T14" fmla="*/ 458 w 495"/>
                <a:gd name="T15" fmla="*/ 40 h 69"/>
                <a:gd name="T16" fmla="*/ 485 w 495"/>
                <a:gd name="T17" fmla="*/ 68 h 69"/>
                <a:gd name="T18" fmla="*/ 494 w 495"/>
                <a:gd name="T19" fmla="*/ 58 h 69"/>
                <a:gd name="T20" fmla="*/ 386 w 495"/>
                <a:gd name="T21" fmla="*/ 34 h 69"/>
                <a:gd name="T22" fmla="*/ 386 w 495"/>
                <a:gd name="T23" fmla="*/ 13 h 69"/>
                <a:gd name="T24" fmla="*/ 396 w 495"/>
                <a:gd name="T25" fmla="*/ 34 h 69"/>
                <a:gd name="T26" fmla="*/ 407 w 495"/>
                <a:gd name="T27" fmla="*/ 44 h 69"/>
                <a:gd name="T28" fmla="*/ 369 w 495"/>
                <a:gd name="T29" fmla="*/ 0 h 69"/>
                <a:gd name="T30" fmla="*/ 369 w 495"/>
                <a:gd name="T31" fmla="*/ 68 h 69"/>
                <a:gd name="T32" fmla="*/ 382 w 495"/>
                <a:gd name="T33" fmla="*/ 45 h 69"/>
                <a:gd name="T34" fmla="*/ 395 w 495"/>
                <a:gd name="T35" fmla="*/ 49 h 69"/>
                <a:gd name="T36" fmla="*/ 423 w 495"/>
                <a:gd name="T37" fmla="*/ 68 h 69"/>
                <a:gd name="T38" fmla="*/ 164 w 495"/>
                <a:gd name="T39" fmla="*/ 68 h 69"/>
                <a:gd name="T40" fmla="*/ 151 w 495"/>
                <a:gd name="T41" fmla="*/ 13 h 69"/>
                <a:gd name="T42" fmla="*/ 133 w 495"/>
                <a:gd name="T43" fmla="*/ 12 h 69"/>
                <a:gd name="T44" fmla="*/ 182 w 495"/>
                <a:gd name="T45" fmla="*/ 0 h 69"/>
                <a:gd name="T46" fmla="*/ 182 w 495"/>
                <a:gd name="T47" fmla="*/ 13 h 69"/>
                <a:gd name="T48" fmla="*/ 165 w 495"/>
                <a:gd name="T49" fmla="*/ 67 h 69"/>
                <a:gd name="T50" fmla="*/ 121 w 495"/>
                <a:gd name="T51" fmla="*/ 12 h 69"/>
                <a:gd name="T52" fmla="*/ 93 w 495"/>
                <a:gd name="T53" fmla="*/ 13 h 69"/>
                <a:gd name="T54" fmla="*/ 120 w 495"/>
                <a:gd name="T55" fmla="*/ 27 h 69"/>
                <a:gd name="T56" fmla="*/ 120 w 495"/>
                <a:gd name="T57" fmla="*/ 39 h 69"/>
                <a:gd name="T58" fmla="*/ 93 w 495"/>
                <a:gd name="T59" fmla="*/ 55 h 69"/>
                <a:gd name="T60" fmla="*/ 123 w 495"/>
                <a:gd name="T61" fmla="*/ 56 h 69"/>
                <a:gd name="T62" fmla="*/ 80 w 495"/>
                <a:gd name="T63" fmla="*/ 68 h 69"/>
                <a:gd name="T64" fmla="*/ 80 w 495"/>
                <a:gd name="T65" fmla="*/ 1 h 69"/>
                <a:gd name="T66" fmla="*/ 47 w 495"/>
                <a:gd name="T67" fmla="*/ 1 h 69"/>
                <a:gd name="T68" fmla="*/ 44 w 495"/>
                <a:gd name="T69" fmla="*/ 39 h 69"/>
                <a:gd name="T70" fmla="*/ 1 w 495"/>
                <a:gd name="T71" fmla="*/ 1 h 69"/>
                <a:gd name="T72" fmla="*/ 1 w 495"/>
                <a:gd name="T73" fmla="*/ 68 h 69"/>
                <a:gd name="T74" fmla="*/ 14 w 495"/>
                <a:gd name="T75" fmla="*/ 27 h 69"/>
                <a:gd name="T76" fmla="*/ 52 w 495"/>
                <a:gd name="T77" fmla="*/ 68 h 69"/>
                <a:gd name="T78" fmla="*/ 60 w 495"/>
                <a:gd name="T79" fmla="*/ 2 h 69"/>
                <a:gd name="T80" fmla="*/ 257 w 495"/>
                <a:gd name="T81" fmla="*/ 66 h 69"/>
                <a:gd name="T82" fmla="*/ 246 w 495"/>
                <a:gd name="T83" fmla="*/ 66 h 69"/>
                <a:gd name="T84" fmla="*/ 233 w 495"/>
                <a:gd name="T85" fmla="*/ 41 h 69"/>
                <a:gd name="T86" fmla="*/ 215 w 495"/>
                <a:gd name="T87" fmla="*/ 68 h 69"/>
                <a:gd name="T88" fmla="*/ 191 w 495"/>
                <a:gd name="T89" fmla="*/ 0 h 69"/>
                <a:gd name="T90" fmla="*/ 218 w 495"/>
                <a:gd name="T91" fmla="*/ 39 h 69"/>
                <a:gd name="T92" fmla="*/ 228 w 495"/>
                <a:gd name="T93" fmla="*/ 14 h 69"/>
                <a:gd name="T94" fmla="*/ 238 w 495"/>
                <a:gd name="T95" fmla="*/ 0 h 69"/>
                <a:gd name="T96" fmla="*/ 252 w 495"/>
                <a:gd name="T97" fmla="*/ 43 h 69"/>
                <a:gd name="T98" fmla="*/ 268 w 495"/>
                <a:gd name="T99" fmla="*/ 0 h 69"/>
                <a:gd name="T100" fmla="*/ 320 w 495"/>
                <a:gd name="T101" fmla="*/ 56 h 69"/>
                <a:gd name="T102" fmla="*/ 300 w 495"/>
                <a:gd name="T103" fmla="*/ 34 h 69"/>
                <a:gd name="T104" fmla="*/ 285 w 495"/>
                <a:gd name="T105" fmla="*/ 34 h 69"/>
                <a:gd name="T106" fmla="*/ 319 w 495"/>
                <a:gd name="T107" fmla="*/ 69 h 6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5"/>
                <a:gd name="T163" fmla="*/ 0 h 69"/>
                <a:gd name="T164" fmla="*/ 495 w 495"/>
                <a:gd name="T165" fmla="*/ 69 h 6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5" h="69">
                  <a:moveTo>
                    <a:pt x="493" y="57"/>
                  </a:moveTo>
                  <a:cubicBezTo>
                    <a:pt x="491" y="57"/>
                    <a:pt x="491" y="57"/>
                    <a:pt x="491" y="57"/>
                  </a:cubicBezTo>
                  <a:cubicBezTo>
                    <a:pt x="488" y="57"/>
                    <a:pt x="487" y="56"/>
                    <a:pt x="486" y="54"/>
                  </a:cubicBezTo>
                  <a:cubicBezTo>
                    <a:pt x="484" y="49"/>
                    <a:pt x="482" y="43"/>
                    <a:pt x="481" y="41"/>
                  </a:cubicBezTo>
                  <a:cubicBezTo>
                    <a:pt x="480" y="37"/>
                    <a:pt x="479" y="34"/>
                    <a:pt x="476" y="32"/>
                  </a:cubicBezTo>
                  <a:cubicBezTo>
                    <a:pt x="480" y="25"/>
                    <a:pt x="493" y="3"/>
                    <a:pt x="494" y="2"/>
                  </a:cubicBezTo>
                  <a:cubicBezTo>
                    <a:pt x="495" y="1"/>
                    <a:pt x="495" y="1"/>
                    <a:pt x="494" y="1"/>
                  </a:cubicBezTo>
                  <a:cubicBezTo>
                    <a:pt x="480" y="1"/>
                    <a:pt x="480" y="1"/>
                    <a:pt x="480" y="1"/>
                  </a:cubicBezTo>
                  <a:cubicBezTo>
                    <a:pt x="478" y="1"/>
                    <a:pt x="478" y="1"/>
                    <a:pt x="477" y="2"/>
                  </a:cubicBezTo>
                  <a:cubicBezTo>
                    <a:pt x="476" y="4"/>
                    <a:pt x="465" y="23"/>
                    <a:pt x="462" y="28"/>
                  </a:cubicBezTo>
                  <a:cubicBezTo>
                    <a:pt x="462" y="28"/>
                    <a:pt x="462" y="28"/>
                    <a:pt x="462" y="28"/>
                  </a:cubicBezTo>
                  <a:cubicBezTo>
                    <a:pt x="460" y="28"/>
                    <a:pt x="456" y="28"/>
                    <a:pt x="456" y="28"/>
                  </a:cubicBezTo>
                  <a:cubicBezTo>
                    <a:pt x="455" y="28"/>
                    <a:pt x="453" y="28"/>
                    <a:pt x="453" y="29"/>
                  </a:cubicBezTo>
                  <a:cubicBezTo>
                    <a:pt x="453" y="2"/>
                    <a:pt x="453" y="2"/>
                    <a:pt x="453" y="2"/>
                  </a:cubicBezTo>
                  <a:cubicBezTo>
                    <a:pt x="453" y="1"/>
                    <a:pt x="452" y="1"/>
                    <a:pt x="451" y="1"/>
                  </a:cubicBezTo>
                  <a:cubicBezTo>
                    <a:pt x="440" y="1"/>
                    <a:pt x="440" y="1"/>
                    <a:pt x="440" y="1"/>
                  </a:cubicBezTo>
                  <a:cubicBezTo>
                    <a:pt x="439" y="1"/>
                    <a:pt x="438" y="1"/>
                    <a:pt x="438" y="2"/>
                  </a:cubicBezTo>
                  <a:cubicBezTo>
                    <a:pt x="438" y="67"/>
                    <a:pt x="438" y="67"/>
                    <a:pt x="438" y="67"/>
                  </a:cubicBezTo>
                  <a:cubicBezTo>
                    <a:pt x="438" y="67"/>
                    <a:pt x="439" y="68"/>
                    <a:pt x="440" y="68"/>
                  </a:cubicBezTo>
                  <a:cubicBezTo>
                    <a:pt x="451" y="68"/>
                    <a:pt x="451" y="68"/>
                    <a:pt x="451" y="68"/>
                  </a:cubicBezTo>
                  <a:cubicBezTo>
                    <a:pt x="452" y="68"/>
                    <a:pt x="453" y="67"/>
                    <a:pt x="453" y="67"/>
                  </a:cubicBezTo>
                  <a:cubicBezTo>
                    <a:pt x="453" y="40"/>
                    <a:pt x="453" y="40"/>
                    <a:pt x="453" y="40"/>
                  </a:cubicBezTo>
                  <a:cubicBezTo>
                    <a:pt x="453" y="40"/>
                    <a:pt x="455" y="40"/>
                    <a:pt x="456" y="40"/>
                  </a:cubicBezTo>
                  <a:cubicBezTo>
                    <a:pt x="458" y="40"/>
                    <a:pt x="458" y="40"/>
                    <a:pt x="458" y="40"/>
                  </a:cubicBezTo>
                  <a:cubicBezTo>
                    <a:pt x="461" y="40"/>
                    <a:pt x="466" y="40"/>
                    <a:pt x="468" y="47"/>
                  </a:cubicBezTo>
                  <a:cubicBezTo>
                    <a:pt x="469" y="51"/>
                    <a:pt x="471" y="55"/>
                    <a:pt x="473" y="60"/>
                  </a:cubicBezTo>
                  <a:cubicBezTo>
                    <a:pt x="474" y="65"/>
                    <a:pt x="478" y="68"/>
                    <a:pt x="485" y="68"/>
                  </a:cubicBezTo>
                  <a:cubicBezTo>
                    <a:pt x="486" y="68"/>
                    <a:pt x="493" y="68"/>
                    <a:pt x="493" y="68"/>
                  </a:cubicBezTo>
                  <a:cubicBezTo>
                    <a:pt x="494" y="68"/>
                    <a:pt x="494" y="67"/>
                    <a:pt x="494" y="67"/>
                  </a:cubicBezTo>
                  <a:cubicBezTo>
                    <a:pt x="494" y="58"/>
                    <a:pt x="494" y="58"/>
                    <a:pt x="494" y="58"/>
                  </a:cubicBezTo>
                  <a:cubicBezTo>
                    <a:pt x="494" y="57"/>
                    <a:pt x="494" y="57"/>
                    <a:pt x="493" y="57"/>
                  </a:cubicBezTo>
                  <a:moveTo>
                    <a:pt x="396" y="34"/>
                  </a:moveTo>
                  <a:cubicBezTo>
                    <a:pt x="386" y="34"/>
                    <a:pt x="386" y="34"/>
                    <a:pt x="386" y="34"/>
                  </a:cubicBezTo>
                  <a:cubicBezTo>
                    <a:pt x="384" y="34"/>
                    <a:pt x="382" y="34"/>
                    <a:pt x="382" y="34"/>
                  </a:cubicBezTo>
                  <a:cubicBezTo>
                    <a:pt x="382" y="13"/>
                    <a:pt x="382" y="13"/>
                    <a:pt x="382" y="13"/>
                  </a:cubicBezTo>
                  <a:cubicBezTo>
                    <a:pt x="382" y="13"/>
                    <a:pt x="384" y="13"/>
                    <a:pt x="386" y="13"/>
                  </a:cubicBezTo>
                  <a:cubicBezTo>
                    <a:pt x="386" y="13"/>
                    <a:pt x="394" y="13"/>
                    <a:pt x="396" y="13"/>
                  </a:cubicBezTo>
                  <a:cubicBezTo>
                    <a:pt x="402" y="13"/>
                    <a:pt x="406" y="17"/>
                    <a:pt x="406" y="24"/>
                  </a:cubicBezTo>
                  <a:cubicBezTo>
                    <a:pt x="406" y="29"/>
                    <a:pt x="402" y="34"/>
                    <a:pt x="396" y="34"/>
                  </a:cubicBezTo>
                  <a:moveTo>
                    <a:pt x="423" y="67"/>
                  </a:moveTo>
                  <a:cubicBezTo>
                    <a:pt x="423" y="67"/>
                    <a:pt x="413" y="51"/>
                    <a:pt x="412" y="48"/>
                  </a:cubicBezTo>
                  <a:cubicBezTo>
                    <a:pt x="411" y="47"/>
                    <a:pt x="410" y="45"/>
                    <a:pt x="407" y="44"/>
                  </a:cubicBezTo>
                  <a:cubicBezTo>
                    <a:pt x="416" y="40"/>
                    <a:pt x="420" y="32"/>
                    <a:pt x="420" y="24"/>
                  </a:cubicBezTo>
                  <a:cubicBezTo>
                    <a:pt x="420" y="11"/>
                    <a:pt x="412" y="0"/>
                    <a:pt x="396" y="0"/>
                  </a:cubicBezTo>
                  <a:cubicBezTo>
                    <a:pt x="395" y="0"/>
                    <a:pt x="369" y="0"/>
                    <a:pt x="369" y="0"/>
                  </a:cubicBezTo>
                  <a:cubicBezTo>
                    <a:pt x="368" y="0"/>
                    <a:pt x="367" y="1"/>
                    <a:pt x="367" y="2"/>
                  </a:cubicBezTo>
                  <a:cubicBezTo>
                    <a:pt x="367" y="67"/>
                    <a:pt x="367" y="67"/>
                    <a:pt x="367" y="67"/>
                  </a:cubicBezTo>
                  <a:cubicBezTo>
                    <a:pt x="367" y="67"/>
                    <a:pt x="368" y="68"/>
                    <a:pt x="369" y="68"/>
                  </a:cubicBezTo>
                  <a:cubicBezTo>
                    <a:pt x="380" y="68"/>
                    <a:pt x="380" y="68"/>
                    <a:pt x="380" y="68"/>
                  </a:cubicBezTo>
                  <a:cubicBezTo>
                    <a:pt x="381" y="68"/>
                    <a:pt x="382" y="67"/>
                    <a:pt x="382" y="67"/>
                  </a:cubicBezTo>
                  <a:cubicBezTo>
                    <a:pt x="382" y="67"/>
                    <a:pt x="382" y="45"/>
                    <a:pt x="382" y="45"/>
                  </a:cubicBezTo>
                  <a:cubicBezTo>
                    <a:pt x="382" y="45"/>
                    <a:pt x="384" y="46"/>
                    <a:pt x="386" y="46"/>
                  </a:cubicBezTo>
                  <a:cubicBezTo>
                    <a:pt x="386" y="46"/>
                    <a:pt x="387" y="46"/>
                    <a:pt x="389" y="46"/>
                  </a:cubicBezTo>
                  <a:cubicBezTo>
                    <a:pt x="392" y="46"/>
                    <a:pt x="394" y="46"/>
                    <a:pt x="395" y="49"/>
                  </a:cubicBezTo>
                  <a:cubicBezTo>
                    <a:pt x="397" y="51"/>
                    <a:pt x="406" y="66"/>
                    <a:pt x="406" y="67"/>
                  </a:cubicBezTo>
                  <a:cubicBezTo>
                    <a:pt x="407" y="68"/>
                    <a:pt x="407" y="68"/>
                    <a:pt x="408" y="68"/>
                  </a:cubicBezTo>
                  <a:cubicBezTo>
                    <a:pt x="423" y="68"/>
                    <a:pt x="423" y="68"/>
                    <a:pt x="423" y="68"/>
                  </a:cubicBezTo>
                  <a:cubicBezTo>
                    <a:pt x="423" y="68"/>
                    <a:pt x="424" y="67"/>
                    <a:pt x="423" y="67"/>
                  </a:cubicBezTo>
                  <a:moveTo>
                    <a:pt x="165" y="67"/>
                  </a:moveTo>
                  <a:cubicBezTo>
                    <a:pt x="165" y="67"/>
                    <a:pt x="165" y="68"/>
                    <a:pt x="164" y="68"/>
                  </a:cubicBezTo>
                  <a:cubicBezTo>
                    <a:pt x="152" y="68"/>
                    <a:pt x="152" y="68"/>
                    <a:pt x="152" y="68"/>
                  </a:cubicBezTo>
                  <a:cubicBezTo>
                    <a:pt x="151" y="68"/>
                    <a:pt x="151" y="67"/>
                    <a:pt x="151" y="67"/>
                  </a:cubicBezTo>
                  <a:cubicBezTo>
                    <a:pt x="151" y="13"/>
                    <a:pt x="151" y="13"/>
                    <a:pt x="151" y="13"/>
                  </a:cubicBezTo>
                  <a:cubicBezTo>
                    <a:pt x="151" y="13"/>
                    <a:pt x="149" y="13"/>
                    <a:pt x="148" y="13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4" y="13"/>
                    <a:pt x="133" y="12"/>
                    <a:pt x="133" y="12"/>
                  </a:cubicBezTo>
                  <a:cubicBezTo>
                    <a:pt x="133" y="2"/>
                    <a:pt x="133" y="2"/>
                    <a:pt x="133" y="2"/>
                  </a:cubicBezTo>
                  <a:cubicBezTo>
                    <a:pt x="133" y="1"/>
                    <a:pt x="134" y="0"/>
                    <a:pt x="1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3" y="1"/>
                    <a:pt x="183" y="2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12"/>
                    <a:pt x="182" y="13"/>
                    <a:pt x="182" y="13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6" y="13"/>
                    <a:pt x="165" y="13"/>
                    <a:pt x="165" y="13"/>
                  </a:cubicBezTo>
                  <a:lnTo>
                    <a:pt x="165" y="67"/>
                  </a:lnTo>
                  <a:close/>
                  <a:moveTo>
                    <a:pt x="120" y="1"/>
                  </a:moveTo>
                  <a:cubicBezTo>
                    <a:pt x="121" y="1"/>
                    <a:pt x="121" y="1"/>
                    <a:pt x="121" y="2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21" y="12"/>
                    <a:pt x="121" y="13"/>
                    <a:pt x="120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5" y="13"/>
                    <a:pt x="93" y="13"/>
                    <a:pt x="93" y="13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7"/>
                    <a:pt x="95" y="27"/>
                    <a:pt x="97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7"/>
                    <a:pt x="121" y="27"/>
                    <a:pt x="121" y="28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21" y="39"/>
                    <a:pt x="121" y="39"/>
                    <a:pt x="12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9"/>
                    <a:pt x="93" y="39"/>
                    <a:pt x="93" y="39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3" y="55"/>
                    <a:pt x="95" y="55"/>
                    <a:pt x="97" y="55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22" y="55"/>
                    <a:pt x="123" y="55"/>
                    <a:pt x="123" y="56"/>
                  </a:cubicBezTo>
                  <a:cubicBezTo>
                    <a:pt x="123" y="67"/>
                    <a:pt x="123" y="67"/>
                    <a:pt x="123" y="67"/>
                  </a:cubicBezTo>
                  <a:cubicBezTo>
                    <a:pt x="123" y="67"/>
                    <a:pt x="122" y="68"/>
                    <a:pt x="121" y="68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79" y="68"/>
                    <a:pt x="78" y="67"/>
                    <a:pt x="78" y="67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1"/>
                    <a:pt x="79" y="1"/>
                    <a:pt x="80" y="1"/>
                  </a:cubicBezTo>
                  <a:lnTo>
                    <a:pt x="120" y="1"/>
                  </a:lnTo>
                  <a:close/>
                  <a:moveTo>
                    <a:pt x="59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1"/>
                    <a:pt x="46" y="1"/>
                    <a:pt x="46" y="2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5" y="40"/>
                    <a:pt x="45" y="39"/>
                    <a:pt x="44" y="39"/>
                  </a:cubicBezTo>
                  <a:cubicBezTo>
                    <a:pt x="43" y="38"/>
                    <a:pt x="12" y="3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1" y="68"/>
                    <a:pt x="1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4" y="68"/>
                    <a:pt x="14" y="67"/>
                    <a:pt x="14" y="6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5" y="28"/>
                    <a:pt x="16" y="29"/>
                    <a:pt x="16" y="30"/>
                  </a:cubicBezTo>
                  <a:cubicBezTo>
                    <a:pt x="17" y="31"/>
                    <a:pt x="49" y="67"/>
                    <a:pt x="50" y="67"/>
                  </a:cubicBezTo>
                  <a:cubicBezTo>
                    <a:pt x="50" y="68"/>
                    <a:pt x="51" y="68"/>
                    <a:pt x="52" y="68"/>
                  </a:cubicBezTo>
                  <a:cubicBezTo>
                    <a:pt x="52" y="68"/>
                    <a:pt x="59" y="68"/>
                    <a:pt x="59" y="68"/>
                  </a:cubicBezTo>
                  <a:cubicBezTo>
                    <a:pt x="60" y="68"/>
                    <a:pt x="60" y="67"/>
                    <a:pt x="60" y="67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1"/>
                    <a:pt x="60" y="1"/>
                    <a:pt x="59" y="1"/>
                  </a:cubicBezTo>
                  <a:moveTo>
                    <a:pt x="280" y="2"/>
                  </a:moveTo>
                  <a:cubicBezTo>
                    <a:pt x="280" y="3"/>
                    <a:pt x="257" y="66"/>
                    <a:pt x="257" y="66"/>
                  </a:cubicBezTo>
                  <a:cubicBezTo>
                    <a:pt x="257" y="67"/>
                    <a:pt x="256" y="68"/>
                    <a:pt x="255" y="68"/>
                  </a:cubicBezTo>
                  <a:cubicBezTo>
                    <a:pt x="249" y="68"/>
                    <a:pt x="249" y="68"/>
                    <a:pt x="249" y="68"/>
                  </a:cubicBezTo>
                  <a:cubicBezTo>
                    <a:pt x="248" y="68"/>
                    <a:pt x="246" y="67"/>
                    <a:pt x="246" y="66"/>
                  </a:cubicBezTo>
                  <a:cubicBezTo>
                    <a:pt x="246" y="66"/>
                    <a:pt x="239" y="45"/>
                    <a:pt x="237" y="41"/>
                  </a:cubicBezTo>
                  <a:cubicBezTo>
                    <a:pt x="236" y="39"/>
                    <a:pt x="235" y="36"/>
                    <a:pt x="235" y="33"/>
                  </a:cubicBezTo>
                  <a:cubicBezTo>
                    <a:pt x="234" y="36"/>
                    <a:pt x="233" y="39"/>
                    <a:pt x="233" y="41"/>
                  </a:cubicBezTo>
                  <a:cubicBezTo>
                    <a:pt x="231" y="45"/>
                    <a:pt x="224" y="66"/>
                    <a:pt x="224" y="66"/>
                  </a:cubicBezTo>
                  <a:cubicBezTo>
                    <a:pt x="224" y="67"/>
                    <a:pt x="223" y="68"/>
                    <a:pt x="221" y="68"/>
                  </a:cubicBezTo>
                  <a:cubicBezTo>
                    <a:pt x="215" y="68"/>
                    <a:pt x="215" y="68"/>
                    <a:pt x="215" y="68"/>
                  </a:cubicBezTo>
                  <a:cubicBezTo>
                    <a:pt x="214" y="68"/>
                    <a:pt x="213" y="67"/>
                    <a:pt x="213" y="66"/>
                  </a:cubicBezTo>
                  <a:cubicBezTo>
                    <a:pt x="213" y="66"/>
                    <a:pt x="191" y="3"/>
                    <a:pt x="190" y="2"/>
                  </a:cubicBezTo>
                  <a:cubicBezTo>
                    <a:pt x="190" y="1"/>
                    <a:pt x="190" y="0"/>
                    <a:pt x="191" y="0"/>
                  </a:cubicBezTo>
                  <a:cubicBezTo>
                    <a:pt x="192" y="0"/>
                    <a:pt x="204" y="0"/>
                    <a:pt x="204" y="0"/>
                  </a:cubicBezTo>
                  <a:cubicBezTo>
                    <a:pt x="205" y="0"/>
                    <a:pt x="206" y="1"/>
                    <a:pt x="206" y="2"/>
                  </a:cubicBezTo>
                  <a:cubicBezTo>
                    <a:pt x="206" y="2"/>
                    <a:pt x="217" y="37"/>
                    <a:pt x="218" y="39"/>
                  </a:cubicBezTo>
                  <a:cubicBezTo>
                    <a:pt x="218" y="40"/>
                    <a:pt x="219" y="42"/>
                    <a:pt x="219" y="43"/>
                  </a:cubicBezTo>
                  <a:cubicBezTo>
                    <a:pt x="219" y="41"/>
                    <a:pt x="220" y="40"/>
                    <a:pt x="220" y="39"/>
                  </a:cubicBezTo>
                  <a:cubicBezTo>
                    <a:pt x="221" y="37"/>
                    <a:pt x="225" y="22"/>
                    <a:pt x="228" y="14"/>
                  </a:cubicBezTo>
                  <a:cubicBezTo>
                    <a:pt x="226" y="10"/>
                    <a:pt x="224" y="2"/>
                    <a:pt x="223" y="2"/>
                  </a:cubicBezTo>
                  <a:cubicBezTo>
                    <a:pt x="223" y="1"/>
                    <a:pt x="223" y="0"/>
                    <a:pt x="224" y="0"/>
                  </a:cubicBezTo>
                  <a:cubicBezTo>
                    <a:pt x="225" y="0"/>
                    <a:pt x="237" y="0"/>
                    <a:pt x="238" y="0"/>
                  </a:cubicBezTo>
                  <a:cubicBezTo>
                    <a:pt x="238" y="0"/>
                    <a:pt x="239" y="1"/>
                    <a:pt x="239" y="2"/>
                  </a:cubicBezTo>
                  <a:cubicBezTo>
                    <a:pt x="239" y="2"/>
                    <a:pt x="248" y="28"/>
                    <a:pt x="251" y="39"/>
                  </a:cubicBezTo>
                  <a:cubicBezTo>
                    <a:pt x="252" y="40"/>
                    <a:pt x="252" y="42"/>
                    <a:pt x="252" y="43"/>
                  </a:cubicBezTo>
                  <a:cubicBezTo>
                    <a:pt x="253" y="41"/>
                    <a:pt x="253" y="40"/>
                    <a:pt x="253" y="38"/>
                  </a:cubicBezTo>
                  <a:cubicBezTo>
                    <a:pt x="254" y="36"/>
                    <a:pt x="265" y="3"/>
                    <a:pt x="265" y="2"/>
                  </a:cubicBezTo>
                  <a:cubicBezTo>
                    <a:pt x="266" y="1"/>
                    <a:pt x="266" y="0"/>
                    <a:pt x="268" y="0"/>
                  </a:cubicBezTo>
                  <a:cubicBezTo>
                    <a:pt x="268" y="0"/>
                    <a:pt x="278" y="0"/>
                    <a:pt x="279" y="0"/>
                  </a:cubicBezTo>
                  <a:cubicBezTo>
                    <a:pt x="280" y="0"/>
                    <a:pt x="280" y="1"/>
                    <a:pt x="280" y="2"/>
                  </a:cubicBezTo>
                  <a:moveTo>
                    <a:pt x="320" y="56"/>
                  </a:moveTo>
                  <a:cubicBezTo>
                    <a:pt x="330" y="56"/>
                    <a:pt x="340" y="49"/>
                    <a:pt x="340" y="34"/>
                  </a:cubicBezTo>
                  <a:cubicBezTo>
                    <a:pt x="340" y="20"/>
                    <a:pt x="330" y="13"/>
                    <a:pt x="320" y="13"/>
                  </a:cubicBezTo>
                  <a:cubicBezTo>
                    <a:pt x="309" y="13"/>
                    <a:pt x="300" y="20"/>
                    <a:pt x="300" y="34"/>
                  </a:cubicBezTo>
                  <a:cubicBezTo>
                    <a:pt x="300" y="49"/>
                    <a:pt x="309" y="56"/>
                    <a:pt x="320" y="56"/>
                  </a:cubicBezTo>
                  <a:moveTo>
                    <a:pt x="319" y="69"/>
                  </a:moveTo>
                  <a:cubicBezTo>
                    <a:pt x="301" y="69"/>
                    <a:pt x="285" y="57"/>
                    <a:pt x="285" y="34"/>
                  </a:cubicBezTo>
                  <a:cubicBezTo>
                    <a:pt x="285" y="12"/>
                    <a:pt x="302" y="0"/>
                    <a:pt x="320" y="0"/>
                  </a:cubicBezTo>
                  <a:cubicBezTo>
                    <a:pt x="337" y="0"/>
                    <a:pt x="354" y="12"/>
                    <a:pt x="354" y="34"/>
                  </a:cubicBezTo>
                  <a:cubicBezTo>
                    <a:pt x="354" y="55"/>
                    <a:pt x="340" y="69"/>
                    <a:pt x="319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6" name="Freeform 10"/>
            <p:cNvSpPr>
              <a:spLocks noEditPoints="1"/>
            </p:cNvSpPr>
            <p:nvPr/>
          </p:nvSpPr>
          <p:spPr bwMode="auto">
            <a:xfrm>
              <a:off x="3285" y="2811"/>
              <a:ext cx="378" cy="143"/>
            </a:xfrm>
            <a:custGeom>
              <a:avLst/>
              <a:gdLst>
                <a:gd name="T0" fmla="*/ 30 w 179"/>
                <a:gd name="T1" fmla="*/ 68 h 68"/>
                <a:gd name="T2" fmla="*/ 17 w 179"/>
                <a:gd name="T3" fmla="*/ 67 h 68"/>
                <a:gd name="T4" fmla="*/ 14 w 179"/>
                <a:gd name="T5" fmla="*/ 13 h 68"/>
                <a:gd name="T6" fmla="*/ 0 w 179"/>
                <a:gd name="T7" fmla="*/ 12 h 68"/>
                <a:gd name="T8" fmla="*/ 1 w 179"/>
                <a:gd name="T9" fmla="*/ 0 h 68"/>
                <a:gd name="T10" fmla="*/ 49 w 179"/>
                <a:gd name="T11" fmla="*/ 2 h 68"/>
                <a:gd name="T12" fmla="*/ 48 w 179"/>
                <a:gd name="T13" fmla="*/ 13 h 68"/>
                <a:gd name="T14" fmla="*/ 32 w 179"/>
                <a:gd name="T15" fmla="*/ 13 h 68"/>
                <a:gd name="T16" fmla="*/ 115 w 179"/>
                <a:gd name="T17" fmla="*/ 0 h 68"/>
                <a:gd name="T18" fmla="*/ 102 w 179"/>
                <a:gd name="T19" fmla="*/ 2 h 68"/>
                <a:gd name="T20" fmla="*/ 98 w 179"/>
                <a:gd name="T21" fmla="*/ 26 h 68"/>
                <a:gd name="T22" fmla="*/ 76 w 179"/>
                <a:gd name="T23" fmla="*/ 27 h 68"/>
                <a:gd name="T24" fmla="*/ 74 w 179"/>
                <a:gd name="T25" fmla="*/ 0 h 68"/>
                <a:gd name="T26" fmla="*/ 61 w 179"/>
                <a:gd name="T27" fmla="*/ 2 h 68"/>
                <a:gd name="T28" fmla="*/ 63 w 179"/>
                <a:gd name="T29" fmla="*/ 68 h 68"/>
                <a:gd name="T30" fmla="*/ 76 w 179"/>
                <a:gd name="T31" fmla="*/ 67 h 68"/>
                <a:gd name="T32" fmla="*/ 79 w 179"/>
                <a:gd name="T33" fmla="*/ 39 h 68"/>
                <a:gd name="T34" fmla="*/ 102 w 179"/>
                <a:gd name="T35" fmla="*/ 39 h 68"/>
                <a:gd name="T36" fmla="*/ 103 w 179"/>
                <a:gd name="T37" fmla="*/ 68 h 68"/>
                <a:gd name="T38" fmla="*/ 116 w 179"/>
                <a:gd name="T39" fmla="*/ 67 h 68"/>
                <a:gd name="T40" fmla="*/ 115 w 179"/>
                <a:gd name="T41" fmla="*/ 0 h 68"/>
                <a:gd name="T42" fmla="*/ 178 w 179"/>
                <a:gd name="T43" fmla="*/ 2 h 68"/>
                <a:gd name="T44" fmla="*/ 176 w 179"/>
                <a:gd name="T45" fmla="*/ 13 h 68"/>
                <a:gd name="T46" fmla="*/ 149 w 179"/>
                <a:gd name="T47" fmla="*/ 13 h 68"/>
                <a:gd name="T48" fmla="*/ 153 w 179"/>
                <a:gd name="T49" fmla="*/ 27 h 68"/>
                <a:gd name="T50" fmla="*/ 178 w 179"/>
                <a:gd name="T51" fmla="*/ 28 h 68"/>
                <a:gd name="T52" fmla="*/ 176 w 179"/>
                <a:gd name="T53" fmla="*/ 39 h 68"/>
                <a:gd name="T54" fmla="*/ 149 w 179"/>
                <a:gd name="T55" fmla="*/ 39 h 68"/>
                <a:gd name="T56" fmla="*/ 153 w 179"/>
                <a:gd name="T57" fmla="*/ 55 h 68"/>
                <a:gd name="T58" fmla="*/ 179 w 179"/>
                <a:gd name="T59" fmla="*/ 56 h 68"/>
                <a:gd name="T60" fmla="*/ 177 w 179"/>
                <a:gd name="T61" fmla="*/ 68 h 68"/>
                <a:gd name="T62" fmla="*/ 135 w 179"/>
                <a:gd name="T63" fmla="*/ 67 h 68"/>
                <a:gd name="T64" fmla="*/ 136 w 179"/>
                <a:gd name="T65" fmla="*/ 1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9"/>
                <a:gd name="T100" fmla="*/ 0 h 68"/>
                <a:gd name="T101" fmla="*/ 179 w 179"/>
                <a:gd name="T102" fmla="*/ 68 h 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9" h="68">
                  <a:moveTo>
                    <a:pt x="32" y="67"/>
                  </a:moveTo>
                  <a:cubicBezTo>
                    <a:pt x="32" y="67"/>
                    <a:pt x="31" y="68"/>
                    <a:pt x="30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8" y="68"/>
                    <a:pt x="17" y="67"/>
                    <a:pt x="17" y="67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6" y="13"/>
                    <a:pt x="14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3"/>
                    <a:pt x="48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13"/>
                    <a:pt x="32" y="13"/>
                    <a:pt x="32" y="13"/>
                  </a:cubicBezTo>
                  <a:lnTo>
                    <a:pt x="32" y="67"/>
                  </a:lnTo>
                  <a:close/>
                  <a:moveTo>
                    <a:pt x="115" y="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1"/>
                    <a:pt x="102" y="2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2" y="27"/>
                    <a:pt x="100" y="26"/>
                    <a:pt x="98" y="26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8" y="26"/>
                    <a:pt x="76" y="26"/>
                    <a:pt x="76" y="27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1"/>
                    <a:pt x="75" y="0"/>
                    <a:pt x="74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2" y="0"/>
                    <a:pt x="61" y="1"/>
                    <a:pt x="61" y="2"/>
                  </a:cubicBezTo>
                  <a:cubicBezTo>
                    <a:pt x="61" y="67"/>
                    <a:pt x="61" y="67"/>
                    <a:pt x="61" y="67"/>
                  </a:cubicBezTo>
                  <a:cubicBezTo>
                    <a:pt x="61" y="67"/>
                    <a:pt x="62" y="68"/>
                    <a:pt x="63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5" y="68"/>
                    <a:pt x="76" y="67"/>
                    <a:pt x="76" y="67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6" y="39"/>
                    <a:pt x="78" y="39"/>
                    <a:pt x="79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0" y="39"/>
                    <a:pt x="102" y="39"/>
                    <a:pt x="102" y="39"/>
                  </a:cubicBezTo>
                  <a:cubicBezTo>
                    <a:pt x="102" y="67"/>
                    <a:pt x="102" y="67"/>
                    <a:pt x="102" y="67"/>
                  </a:cubicBezTo>
                  <a:cubicBezTo>
                    <a:pt x="102" y="67"/>
                    <a:pt x="102" y="68"/>
                    <a:pt x="103" y="68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5" y="68"/>
                    <a:pt x="116" y="67"/>
                    <a:pt x="116" y="67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1"/>
                    <a:pt x="115" y="0"/>
                    <a:pt x="115" y="0"/>
                  </a:cubicBezTo>
                  <a:moveTo>
                    <a:pt x="176" y="1"/>
                  </a:moveTo>
                  <a:cubicBezTo>
                    <a:pt x="177" y="1"/>
                    <a:pt x="178" y="1"/>
                    <a:pt x="178" y="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7" y="13"/>
                    <a:pt x="176" y="13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1" y="13"/>
                    <a:pt x="149" y="13"/>
                    <a:pt x="149" y="13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49" y="27"/>
                    <a:pt x="151" y="27"/>
                    <a:pt x="153" y="27"/>
                  </a:cubicBezTo>
                  <a:cubicBezTo>
                    <a:pt x="176" y="27"/>
                    <a:pt x="176" y="27"/>
                    <a:pt x="176" y="27"/>
                  </a:cubicBezTo>
                  <a:cubicBezTo>
                    <a:pt x="177" y="27"/>
                    <a:pt x="178" y="27"/>
                    <a:pt x="178" y="28"/>
                  </a:cubicBezTo>
                  <a:cubicBezTo>
                    <a:pt x="178" y="38"/>
                    <a:pt x="178" y="38"/>
                    <a:pt x="178" y="38"/>
                  </a:cubicBezTo>
                  <a:cubicBezTo>
                    <a:pt x="178" y="39"/>
                    <a:pt x="177" y="39"/>
                    <a:pt x="176" y="39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1" y="39"/>
                    <a:pt x="149" y="39"/>
                    <a:pt x="149" y="39"/>
                  </a:cubicBezTo>
                  <a:cubicBezTo>
                    <a:pt x="149" y="55"/>
                    <a:pt x="149" y="55"/>
                    <a:pt x="149" y="55"/>
                  </a:cubicBezTo>
                  <a:cubicBezTo>
                    <a:pt x="149" y="55"/>
                    <a:pt x="151" y="55"/>
                    <a:pt x="153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8" y="55"/>
                    <a:pt x="179" y="55"/>
                    <a:pt x="179" y="56"/>
                  </a:cubicBezTo>
                  <a:cubicBezTo>
                    <a:pt x="179" y="67"/>
                    <a:pt x="179" y="67"/>
                    <a:pt x="179" y="67"/>
                  </a:cubicBezTo>
                  <a:cubicBezTo>
                    <a:pt x="179" y="67"/>
                    <a:pt x="178" y="68"/>
                    <a:pt x="177" y="68"/>
                  </a:cubicBezTo>
                  <a:cubicBezTo>
                    <a:pt x="136" y="68"/>
                    <a:pt x="136" y="68"/>
                    <a:pt x="136" y="68"/>
                  </a:cubicBezTo>
                  <a:cubicBezTo>
                    <a:pt x="135" y="68"/>
                    <a:pt x="135" y="67"/>
                    <a:pt x="135" y="67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35" y="1"/>
                    <a:pt x="135" y="1"/>
                    <a:pt x="136" y="1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41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8325" y="661988"/>
            <a:ext cx="6642100" cy="1336675"/>
          </a:xfrm>
        </p:spPr>
        <p:txBody>
          <a:bodyPr/>
          <a:lstStyle>
            <a:lvl1pPr>
              <a:lnSpc>
                <a:spcPts val="5100"/>
              </a:lnSpc>
              <a:defRPr sz="4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741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8325" y="1982788"/>
            <a:ext cx="6642100" cy="1371600"/>
          </a:xfrm>
        </p:spPr>
        <p:txBody>
          <a:bodyPr/>
          <a:lstStyle>
            <a:lvl1pPr>
              <a:defRPr sz="24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7425" name="Rectangle 104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568325" y="4841875"/>
            <a:ext cx="4246563" cy="377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B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5669A9-53BC-4AFF-816B-F0207D48AF3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347901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555625"/>
            <a:ext cx="2133600" cy="432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9913" y="555625"/>
            <a:ext cx="6249987" cy="432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DF1244-E0C0-4493-BB8B-8415E78A08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96421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13" y="555625"/>
            <a:ext cx="8535987" cy="908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4675" y="1477963"/>
            <a:ext cx="8531225" cy="340042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69913" y="5064125"/>
            <a:ext cx="7581900" cy="296863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05763" y="98425"/>
            <a:ext cx="1303337" cy="377825"/>
          </a:xfrm>
        </p:spPr>
        <p:txBody>
          <a:bodyPr/>
          <a:lstStyle>
            <a:lvl1pPr>
              <a:defRPr/>
            </a:lvl1pPr>
          </a:lstStyle>
          <a:p>
            <a:fld id="{202E999A-361F-4643-8AE2-655685A558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134909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CCE17C-C508-4F0A-A60F-D1A4579862F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228494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357313"/>
            <a:ext cx="8347075" cy="22653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3643313"/>
            <a:ext cx="8347075" cy="1192212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520CA5-FF87-4004-B5CF-12CEA0DA60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231337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675" y="1477963"/>
            <a:ext cx="4189413" cy="340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6488" y="1477963"/>
            <a:ext cx="4189412" cy="340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016584-1BFB-49A3-AC4F-5F942287BBA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359638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90513"/>
            <a:ext cx="8347075" cy="1052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750" y="1335088"/>
            <a:ext cx="4094163" cy="654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750" y="1989138"/>
            <a:ext cx="4094163" cy="2925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9025" y="1335088"/>
            <a:ext cx="4114800" cy="654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9025" y="1989138"/>
            <a:ext cx="4114800" cy="2925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72ADBE-E8D1-4F82-A776-1928BE2A55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163986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2AEDCE-D791-49CF-AFD0-AD42EE0150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144127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41A144-ACEA-482F-AA21-1A46A41EB9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367207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363538"/>
            <a:ext cx="3121025" cy="127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784225"/>
            <a:ext cx="4899025" cy="38687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750" y="1633538"/>
            <a:ext cx="3121025" cy="30257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6FBF0E-2ACD-4C41-B96C-E702C036E1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4053085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363538"/>
            <a:ext cx="3121025" cy="127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4800" y="784225"/>
            <a:ext cx="4899025" cy="38687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750" y="1633538"/>
            <a:ext cx="3121025" cy="30257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7F9636-9E5A-493B-9FCB-F75E4C91A1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198985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/>
        </p:nvGraphicFramePr>
        <p:xfrm>
          <a:off x="1587" y="1588"/>
          <a:ext cx="1587" cy="1587"/>
        </p:xfrm>
        <a:graphic>
          <a:graphicData uri="http://schemas.openxmlformats.org/presentationml/2006/ole">
            <p:oleObj spid="_x0000_s21505" name="think-cell Slide" r:id="rId15" imgW="405" imgH="406" progId="TCLayout.ActiveDocument.1">
              <p:embed/>
            </p:oleObj>
          </a:graphicData>
        </a:graphic>
      </p:graphicFrame>
      <p:sp>
        <p:nvSpPr>
          <p:cNvPr id="2084" name="Freeform 36"/>
          <p:cNvSpPr>
            <a:spLocks noChangeAspect="1"/>
          </p:cNvSpPr>
          <p:nvPr/>
        </p:nvSpPr>
        <p:spPr bwMode="auto">
          <a:xfrm>
            <a:off x="8005763" y="0"/>
            <a:ext cx="1303337" cy="544513"/>
          </a:xfrm>
          <a:custGeom>
            <a:avLst/>
            <a:gdLst>
              <a:gd name="T0" fmla="*/ 195 w 390"/>
              <a:gd name="T1" fmla="*/ 163 h 163"/>
              <a:gd name="T2" fmla="*/ 390 w 390"/>
              <a:gd name="T3" fmla="*/ 0 h 163"/>
              <a:gd name="T4" fmla="*/ 290 w 390"/>
              <a:gd name="T5" fmla="*/ 0 h 163"/>
              <a:gd name="T6" fmla="*/ 195 w 390"/>
              <a:gd name="T7" fmla="*/ 65 h 163"/>
              <a:gd name="T8" fmla="*/ 100 w 390"/>
              <a:gd name="T9" fmla="*/ 0 h 163"/>
              <a:gd name="T10" fmla="*/ 0 w 390"/>
              <a:gd name="T11" fmla="*/ 0 h 163"/>
              <a:gd name="T12" fmla="*/ 195 w 390"/>
              <a:gd name="T1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0" h="163">
                <a:moveTo>
                  <a:pt x="195" y="163"/>
                </a:moveTo>
                <a:cubicBezTo>
                  <a:pt x="292" y="163"/>
                  <a:pt x="373" y="92"/>
                  <a:pt x="390" y="0"/>
                </a:cubicBezTo>
                <a:cubicBezTo>
                  <a:pt x="290" y="0"/>
                  <a:pt x="290" y="0"/>
                  <a:pt x="290" y="0"/>
                </a:cubicBezTo>
                <a:cubicBezTo>
                  <a:pt x="276" y="38"/>
                  <a:pt x="239" y="65"/>
                  <a:pt x="195" y="65"/>
                </a:cubicBezTo>
                <a:cubicBezTo>
                  <a:pt x="152" y="65"/>
                  <a:pt x="115" y="38"/>
                  <a:pt x="100" y="0"/>
                </a:cubicBezTo>
                <a:cubicBezTo>
                  <a:pt x="0" y="0"/>
                  <a:pt x="0" y="0"/>
                  <a:pt x="0" y="0"/>
                </a:cubicBezTo>
                <a:cubicBezTo>
                  <a:pt x="18" y="92"/>
                  <a:pt x="98" y="163"/>
                  <a:pt x="195" y="16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071" name="Group 23"/>
          <p:cNvGrpSpPr>
            <a:grpSpLocks noChangeAspect="1"/>
          </p:cNvGrpSpPr>
          <p:nvPr/>
        </p:nvGrpSpPr>
        <p:grpSpPr bwMode="auto">
          <a:xfrm>
            <a:off x="8310563" y="4949825"/>
            <a:ext cx="781050" cy="280988"/>
            <a:chOff x="2769" y="2566"/>
            <a:chExt cx="557" cy="200"/>
          </a:xfrm>
        </p:grpSpPr>
        <p:sp>
          <p:nvSpPr>
            <p:cNvPr id="2067" name="Freeform 19"/>
            <p:cNvSpPr>
              <a:spLocks noChangeAspect="1"/>
            </p:cNvSpPr>
            <p:nvPr userDrawn="1"/>
          </p:nvSpPr>
          <p:spPr bwMode="auto">
            <a:xfrm>
              <a:off x="2828" y="2622"/>
              <a:ext cx="82" cy="92"/>
            </a:xfrm>
            <a:custGeom>
              <a:avLst/>
              <a:gdLst>
                <a:gd name="T0" fmla="*/ 33 w 35"/>
                <a:gd name="T1" fmla="*/ 0 h 39"/>
                <a:gd name="T2" fmla="*/ 35 w 35"/>
                <a:gd name="T3" fmla="*/ 1 h 39"/>
                <a:gd name="T4" fmla="*/ 35 w 35"/>
                <a:gd name="T5" fmla="*/ 9 h 39"/>
                <a:gd name="T6" fmla="*/ 33 w 35"/>
                <a:gd name="T7" fmla="*/ 10 h 39"/>
                <a:gd name="T8" fmla="*/ 25 w 35"/>
                <a:gd name="T9" fmla="*/ 10 h 39"/>
                <a:gd name="T10" fmla="*/ 23 w 35"/>
                <a:gd name="T11" fmla="*/ 10 h 39"/>
                <a:gd name="T12" fmla="*/ 23 w 35"/>
                <a:gd name="T13" fmla="*/ 38 h 39"/>
                <a:gd name="T14" fmla="*/ 22 w 35"/>
                <a:gd name="T15" fmla="*/ 39 h 39"/>
                <a:gd name="T16" fmla="*/ 13 w 35"/>
                <a:gd name="T17" fmla="*/ 39 h 39"/>
                <a:gd name="T18" fmla="*/ 12 w 35"/>
                <a:gd name="T19" fmla="*/ 38 h 39"/>
                <a:gd name="T20" fmla="*/ 12 w 35"/>
                <a:gd name="T21" fmla="*/ 10 h 39"/>
                <a:gd name="T22" fmla="*/ 10 w 35"/>
                <a:gd name="T23" fmla="*/ 10 h 39"/>
                <a:gd name="T24" fmla="*/ 2 w 35"/>
                <a:gd name="T25" fmla="*/ 10 h 39"/>
                <a:gd name="T26" fmla="*/ 0 w 35"/>
                <a:gd name="T27" fmla="*/ 9 h 39"/>
                <a:gd name="T28" fmla="*/ 0 w 35"/>
                <a:gd name="T29" fmla="*/ 1 h 39"/>
                <a:gd name="T30" fmla="*/ 2 w 35"/>
                <a:gd name="T31" fmla="*/ 0 h 39"/>
                <a:gd name="T32" fmla="*/ 33 w 35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9">
                  <a:moveTo>
                    <a:pt x="33" y="0"/>
                  </a:moveTo>
                  <a:cubicBezTo>
                    <a:pt x="34" y="0"/>
                    <a:pt x="35" y="1"/>
                    <a:pt x="35" y="1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4" y="10"/>
                    <a:pt x="33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0"/>
                    <a:pt x="23" y="10"/>
                    <a:pt x="23" y="10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9"/>
                    <a:pt x="23" y="39"/>
                    <a:pt x="22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39"/>
                    <a:pt x="12" y="39"/>
                    <a:pt x="12" y="3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1" y="10"/>
                    <a:pt x="10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9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8" name="Freeform 20"/>
            <p:cNvSpPr>
              <a:spLocks noChangeAspect="1"/>
            </p:cNvSpPr>
            <p:nvPr userDrawn="1"/>
          </p:nvSpPr>
          <p:spPr bwMode="auto">
            <a:xfrm>
              <a:off x="3185" y="2622"/>
              <a:ext cx="80" cy="92"/>
            </a:xfrm>
            <a:custGeom>
              <a:avLst/>
              <a:gdLst>
                <a:gd name="T0" fmla="*/ 33 w 34"/>
                <a:gd name="T1" fmla="*/ 0 h 39"/>
                <a:gd name="T2" fmla="*/ 34 w 34"/>
                <a:gd name="T3" fmla="*/ 1 h 39"/>
                <a:gd name="T4" fmla="*/ 34 w 34"/>
                <a:gd name="T5" fmla="*/ 9 h 39"/>
                <a:gd name="T6" fmla="*/ 33 w 34"/>
                <a:gd name="T7" fmla="*/ 10 h 39"/>
                <a:gd name="T8" fmla="*/ 25 w 34"/>
                <a:gd name="T9" fmla="*/ 10 h 39"/>
                <a:gd name="T10" fmla="*/ 23 w 34"/>
                <a:gd name="T11" fmla="*/ 10 h 39"/>
                <a:gd name="T12" fmla="*/ 23 w 34"/>
                <a:gd name="T13" fmla="*/ 38 h 39"/>
                <a:gd name="T14" fmla="*/ 22 w 34"/>
                <a:gd name="T15" fmla="*/ 39 h 39"/>
                <a:gd name="T16" fmla="*/ 13 w 34"/>
                <a:gd name="T17" fmla="*/ 39 h 39"/>
                <a:gd name="T18" fmla="*/ 12 w 34"/>
                <a:gd name="T19" fmla="*/ 38 h 39"/>
                <a:gd name="T20" fmla="*/ 12 w 34"/>
                <a:gd name="T21" fmla="*/ 10 h 39"/>
                <a:gd name="T22" fmla="*/ 10 w 34"/>
                <a:gd name="T23" fmla="*/ 10 h 39"/>
                <a:gd name="T24" fmla="*/ 1 w 34"/>
                <a:gd name="T25" fmla="*/ 10 h 39"/>
                <a:gd name="T26" fmla="*/ 0 w 34"/>
                <a:gd name="T27" fmla="*/ 9 h 39"/>
                <a:gd name="T28" fmla="*/ 0 w 34"/>
                <a:gd name="T29" fmla="*/ 1 h 39"/>
                <a:gd name="T30" fmla="*/ 1 w 34"/>
                <a:gd name="T31" fmla="*/ 0 h 39"/>
                <a:gd name="T32" fmla="*/ 33 w 34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9">
                  <a:moveTo>
                    <a:pt x="33" y="0"/>
                  </a:moveTo>
                  <a:cubicBezTo>
                    <a:pt x="34" y="0"/>
                    <a:pt x="34" y="1"/>
                    <a:pt x="34" y="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10"/>
                    <a:pt x="33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0"/>
                    <a:pt x="23" y="10"/>
                    <a:pt x="23" y="10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9"/>
                    <a:pt x="22" y="39"/>
                    <a:pt x="22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39"/>
                    <a:pt x="12" y="39"/>
                    <a:pt x="12" y="3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1" y="10"/>
                    <a:pt x="1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0" y="9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9" name="Freeform 21"/>
            <p:cNvSpPr>
              <a:spLocks noChangeAspect="1" noEditPoints="1"/>
            </p:cNvSpPr>
            <p:nvPr userDrawn="1"/>
          </p:nvSpPr>
          <p:spPr bwMode="auto">
            <a:xfrm>
              <a:off x="2769" y="2566"/>
              <a:ext cx="557" cy="200"/>
            </a:xfrm>
            <a:custGeom>
              <a:avLst/>
              <a:gdLst>
                <a:gd name="T0" fmla="*/ 193 w 236"/>
                <a:gd name="T1" fmla="*/ 76 h 85"/>
                <a:gd name="T2" fmla="*/ 160 w 236"/>
                <a:gd name="T3" fmla="*/ 43 h 85"/>
                <a:gd name="T4" fmla="*/ 193 w 236"/>
                <a:gd name="T5" fmla="*/ 10 h 85"/>
                <a:gd name="T6" fmla="*/ 226 w 236"/>
                <a:gd name="T7" fmla="*/ 43 h 85"/>
                <a:gd name="T8" fmla="*/ 193 w 236"/>
                <a:gd name="T9" fmla="*/ 76 h 85"/>
                <a:gd name="T10" fmla="*/ 118 w 236"/>
                <a:gd name="T11" fmla="*/ 76 h 85"/>
                <a:gd name="T12" fmla="*/ 85 w 236"/>
                <a:gd name="T13" fmla="*/ 43 h 85"/>
                <a:gd name="T14" fmla="*/ 118 w 236"/>
                <a:gd name="T15" fmla="*/ 10 h 85"/>
                <a:gd name="T16" fmla="*/ 151 w 236"/>
                <a:gd name="T17" fmla="*/ 43 h 85"/>
                <a:gd name="T18" fmla="*/ 118 w 236"/>
                <a:gd name="T19" fmla="*/ 76 h 85"/>
                <a:gd name="T20" fmla="*/ 43 w 236"/>
                <a:gd name="T21" fmla="*/ 76 h 85"/>
                <a:gd name="T22" fmla="*/ 10 w 236"/>
                <a:gd name="T23" fmla="*/ 43 h 85"/>
                <a:gd name="T24" fmla="*/ 43 w 236"/>
                <a:gd name="T25" fmla="*/ 10 h 85"/>
                <a:gd name="T26" fmla="*/ 75 w 236"/>
                <a:gd name="T27" fmla="*/ 43 h 85"/>
                <a:gd name="T28" fmla="*/ 43 w 236"/>
                <a:gd name="T29" fmla="*/ 76 h 85"/>
                <a:gd name="T30" fmla="*/ 193 w 236"/>
                <a:gd name="T31" fmla="*/ 0 h 85"/>
                <a:gd name="T32" fmla="*/ 156 w 236"/>
                <a:gd name="T33" fmla="*/ 23 h 85"/>
                <a:gd name="T34" fmla="*/ 118 w 236"/>
                <a:gd name="T35" fmla="*/ 0 h 85"/>
                <a:gd name="T36" fmla="*/ 80 w 236"/>
                <a:gd name="T37" fmla="*/ 23 h 85"/>
                <a:gd name="T38" fmla="*/ 43 w 236"/>
                <a:gd name="T39" fmla="*/ 0 h 85"/>
                <a:gd name="T40" fmla="*/ 0 w 236"/>
                <a:gd name="T41" fmla="*/ 43 h 85"/>
                <a:gd name="T42" fmla="*/ 43 w 236"/>
                <a:gd name="T43" fmla="*/ 85 h 85"/>
                <a:gd name="T44" fmla="*/ 80 w 236"/>
                <a:gd name="T45" fmla="*/ 62 h 85"/>
                <a:gd name="T46" fmla="*/ 118 w 236"/>
                <a:gd name="T47" fmla="*/ 85 h 85"/>
                <a:gd name="T48" fmla="*/ 156 w 236"/>
                <a:gd name="T49" fmla="*/ 62 h 85"/>
                <a:gd name="T50" fmla="*/ 193 w 236"/>
                <a:gd name="T51" fmla="*/ 85 h 85"/>
                <a:gd name="T52" fmla="*/ 236 w 236"/>
                <a:gd name="T53" fmla="*/ 43 h 85"/>
                <a:gd name="T54" fmla="*/ 193 w 236"/>
                <a:gd name="T5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6" h="85">
                  <a:moveTo>
                    <a:pt x="193" y="76"/>
                  </a:moveTo>
                  <a:cubicBezTo>
                    <a:pt x="175" y="76"/>
                    <a:pt x="160" y="61"/>
                    <a:pt x="160" y="43"/>
                  </a:cubicBezTo>
                  <a:cubicBezTo>
                    <a:pt x="160" y="25"/>
                    <a:pt x="175" y="10"/>
                    <a:pt x="193" y="10"/>
                  </a:cubicBezTo>
                  <a:cubicBezTo>
                    <a:pt x="212" y="10"/>
                    <a:pt x="226" y="25"/>
                    <a:pt x="226" y="43"/>
                  </a:cubicBezTo>
                  <a:cubicBezTo>
                    <a:pt x="226" y="61"/>
                    <a:pt x="212" y="76"/>
                    <a:pt x="193" y="76"/>
                  </a:cubicBezTo>
                  <a:moveTo>
                    <a:pt x="118" y="76"/>
                  </a:moveTo>
                  <a:cubicBezTo>
                    <a:pt x="100" y="76"/>
                    <a:pt x="85" y="61"/>
                    <a:pt x="85" y="43"/>
                  </a:cubicBezTo>
                  <a:cubicBezTo>
                    <a:pt x="85" y="25"/>
                    <a:pt x="100" y="10"/>
                    <a:pt x="118" y="10"/>
                  </a:cubicBezTo>
                  <a:cubicBezTo>
                    <a:pt x="136" y="10"/>
                    <a:pt x="151" y="25"/>
                    <a:pt x="151" y="43"/>
                  </a:cubicBezTo>
                  <a:cubicBezTo>
                    <a:pt x="151" y="61"/>
                    <a:pt x="136" y="76"/>
                    <a:pt x="118" y="76"/>
                  </a:cubicBezTo>
                  <a:moveTo>
                    <a:pt x="43" y="76"/>
                  </a:moveTo>
                  <a:cubicBezTo>
                    <a:pt x="24" y="76"/>
                    <a:pt x="10" y="61"/>
                    <a:pt x="10" y="43"/>
                  </a:cubicBezTo>
                  <a:cubicBezTo>
                    <a:pt x="10" y="25"/>
                    <a:pt x="24" y="10"/>
                    <a:pt x="43" y="10"/>
                  </a:cubicBezTo>
                  <a:cubicBezTo>
                    <a:pt x="61" y="10"/>
                    <a:pt x="75" y="25"/>
                    <a:pt x="75" y="43"/>
                  </a:cubicBezTo>
                  <a:cubicBezTo>
                    <a:pt x="75" y="61"/>
                    <a:pt x="61" y="76"/>
                    <a:pt x="43" y="76"/>
                  </a:cubicBezTo>
                  <a:moveTo>
                    <a:pt x="193" y="0"/>
                  </a:moveTo>
                  <a:cubicBezTo>
                    <a:pt x="177" y="0"/>
                    <a:pt x="163" y="9"/>
                    <a:pt x="156" y="23"/>
                  </a:cubicBezTo>
                  <a:cubicBezTo>
                    <a:pt x="149" y="9"/>
                    <a:pt x="134" y="0"/>
                    <a:pt x="118" y="0"/>
                  </a:cubicBezTo>
                  <a:cubicBezTo>
                    <a:pt x="102" y="0"/>
                    <a:pt x="87" y="9"/>
                    <a:pt x="80" y="23"/>
                  </a:cubicBezTo>
                  <a:cubicBezTo>
                    <a:pt x="73" y="9"/>
                    <a:pt x="59" y="0"/>
                    <a:pt x="43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59" y="85"/>
                    <a:pt x="73" y="76"/>
                    <a:pt x="80" y="62"/>
                  </a:cubicBezTo>
                  <a:cubicBezTo>
                    <a:pt x="87" y="76"/>
                    <a:pt x="102" y="85"/>
                    <a:pt x="118" y="85"/>
                  </a:cubicBezTo>
                  <a:cubicBezTo>
                    <a:pt x="134" y="85"/>
                    <a:pt x="149" y="76"/>
                    <a:pt x="156" y="62"/>
                  </a:cubicBezTo>
                  <a:cubicBezTo>
                    <a:pt x="163" y="76"/>
                    <a:pt x="177" y="85"/>
                    <a:pt x="193" y="85"/>
                  </a:cubicBezTo>
                  <a:cubicBezTo>
                    <a:pt x="217" y="85"/>
                    <a:pt x="236" y="66"/>
                    <a:pt x="236" y="43"/>
                  </a:cubicBezTo>
                  <a:cubicBezTo>
                    <a:pt x="236" y="19"/>
                    <a:pt x="217" y="0"/>
                    <a:pt x="193" y="0"/>
                  </a:cubicBezTo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0" name="Freeform 22"/>
            <p:cNvSpPr>
              <a:spLocks noChangeAspect="1"/>
            </p:cNvSpPr>
            <p:nvPr userDrawn="1"/>
          </p:nvSpPr>
          <p:spPr bwMode="auto">
            <a:xfrm>
              <a:off x="3005" y="2622"/>
              <a:ext cx="85" cy="90"/>
            </a:xfrm>
            <a:custGeom>
              <a:avLst/>
              <a:gdLst>
                <a:gd name="T0" fmla="*/ 34 w 36"/>
                <a:gd name="T1" fmla="*/ 0 h 38"/>
                <a:gd name="T2" fmla="*/ 36 w 36"/>
                <a:gd name="T3" fmla="*/ 1 h 38"/>
                <a:gd name="T4" fmla="*/ 36 w 36"/>
                <a:gd name="T5" fmla="*/ 37 h 38"/>
                <a:gd name="T6" fmla="*/ 34 w 36"/>
                <a:gd name="T7" fmla="*/ 38 h 38"/>
                <a:gd name="T8" fmla="*/ 27 w 36"/>
                <a:gd name="T9" fmla="*/ 38 h 38"/>
                <a:gd name="T10" fmla="*/ 26 w 36"/>
                <a:gd name="T11" fmla="*/ 37 h 38"/>
                <a:gd name="T12" fmla="*/ 12 w 36"/>
                <a:gd name="T13" fmla="*/ 18 h 38"/>
                <a:gd name="T14" fmla="*/ 11 w 36"/>
                <a:gd name="T15" fmla="*/ 17 h 38"/>
                <a:gd name="T16" fmla="*/ 11 w 36"/>
                <a:gd name="T17" fmla="*/ 37 h 38"/>
                <a:gd name="T18" fmla="*/ 10 w 36"/>
                <a:gd name="T19" fmla="*/ 38 h 38"/>
                <a:gd name="T20" fmla="*/ 1 w 36"/>
                <a:gd name="T21" fmla="*/ 38 h 38"/>
                <a:gd name="T22" fmla="*/ 0 w 36"/>
                <a:gd name="T23" fmla="*/ 37 h 38"/>
                <a:gd name="T24" fmla="*/ 0 w 36"/>
                <a:gd name="T25" fmla="*/ 1 h 38"/>
                <a:gd name="T26" fmla="*/ 1 w 36"/>
                <a:gd name="T27" fmla="*/ 0 h 38"/>
                <a:gd name="T28" fmla="*/ 9 w 36"/>
                <a:gd name="T29" fmla="*/ 0 h 38"/>
                <a:gd name="T30" fmla="*/ 10 w 36"/>
                <a:gd name="T31" fmla="*/ 0 h 38"/>
                <a:gd name="T32" fmla="*/ 24 w 36"/>
                <a:gd name="T33" fmla="*/ 19 h 38"/>
                <a:gd name="T34" fmla="*/ 25 w 36"/>
                <a:gd name="T35" fmla="*/ 21 h 38"/>
                <a:gd name="T36" fmla="*/ 25 w 36"/>
                <a:gd name="T37" fmla="*/ 1 h 38"/>
                <a:gd name="T38" fmla="*/ 26 w 36"/>
                <a:gd name="T39" fmla="*/ 0 h 38"/>
                <a:gd name="T40" fmla="*/ 34 w 36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8">
                  <a:moveTo>
                    <a:pt x="34" y="0"/>
                  </a:moveTo>
                  <a:cubicBezTo>
                    <a:pt x="35" y="0"/>
                    <a:pt x="36" y="0"/>
                    <a:pt x="36" y="1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5" y="38"/>
                    <a:pt x="34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8"/>
                    <a:pt x="26" y="38"/>
                    <a:pt x="26" y="37"/>
                  </a:cubicBezTo>
                  <a:cubicBezTo>
                    <a:pt x="26" y="37"/>
                    <a:pt x="12" y="19"/>
                    <a:pt x="12" y="18"/>
                  </a:cubicBezTo>
                  <a:cubicBezTo>
                    <a:pt x="11" y="18"/>
                    <a:pt x="11" y="17"/>
                    <a:pt x="11" y="1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0" y="38"/>
                    <a:pt x="10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0" y="37"/>
                    <a:pt x="0" y="3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23" y="18"/>
                    <a:pt x="24" y="19"/>
                  </a:cubicBezTo>
                  <a:cubicBezTo>
                    <a:pt x="24" y="20"/>
                    <a:pt x="25" y="21"/>
                    <a:pt x="25" y="2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6" y="0"/>
                  </a:cubicBezTo>
                  <a:cubicBezTo>
                    <a:pt x="26" y="0"/>
                    <a:pt x="34" y="0"/>
                    <a:pt x="34" y="0"/>
                  </a:cubicBezTo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555625"/>
            <a:ext cx="85359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</a:t>
            </a:r>
            <a:br>
              <a:rPr lang="en-US" altLang="en-US" smtClean="0"/>
            </a:br>
            <a:r>
              <a:rPr lang="en-US" altLang="en-US" smtClean="0"/>
              <a:t>TITLE STYLE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675" y="1477963"/>
            <a:ext cx="85312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5064125"/>
            <a:ext cx="7581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5763" y="98425"/>
            <a:ext cx="13033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BA1F599-66CE-479E-B308-A441EF9F46B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05000"/>
        </a:lnSpc>
        <a:spcBef>
          <a:spcPct val="0"/>
        </a:spcBef>
        <a:spcAft>
          <a:spcPct val="40000"/>
        </a:spcAft>
        <a:defRPr sz="1400" kern="1200">
          <a:solidFill>
            <a:srgbClr val="191919"/>
          </a:solidFill>
          <a:latin typeface="+mn-lt"/>
          <a:ea typeface="+mn-ea"/>
          <a:cs typeface="+mn-cs"/>
        </a:defRPr>
      </a:lvl1pPr>
      <a:lvl2pPr marL="179388" indent="-177800" algn="l" rtl="0" eaLnBrk="0" fontAlgn="base" hangingPunct="0">
        <a:lnSpc>
          <a:spcPct val="105000"/>
        </a:lnSpc>
        <a:spcBef>
          <a:spcPct val="0"/>
        </a:spcBef>
        <a:spcAft>
          <a:spcPct val="30000"/>
        </a:spcAft>
        <a:buChar char="•"/>
        <a:defRPr sz="1400" kern="1200">
          <a:solidFill>
            <a:srgbClr val="191919"/>
          </a:solidFill>
          <a:latin typeface="+mn-lt"/>
          <a:ea typeface="+mn-ea"/>
          <a:cs typeface="+mn-cs"/>
        </a:defRPr>
      </a:lvl2pPr>
      <a:lvl3pPr marL="395288" indent="-138113" algn="l" rtl="0" eaLnBrk="0" fontAlgn="base" hangingPunct="0">
        <a:lnSpc>
          <a:spcPct val="105000"/>
        </a:lnSpc>
        <a:spcBef>
          <a:spcPct val="0"/>
        </a:spcBef>
        <a:spcAft>
          <a:spcPct val="30000"/>
        </a:spcAft>
        <a:buFont typeface="Arial" panose="020B0604020202020204" pitchFamily="34" charset="0"/>
        <a:buChar char="̶"/>
        <a:defRPr sz="1400" kern="1200">
          <a:solidFill>
            <a:srgbClr val="191919"/>
          </a:solidFill>
          <a:latin typeface="+mn-lt"/>
          <a:ea typeface="+mn-ea"/>
          <a:cs typeface="+mn-cs"/>
        </a:defRPr>
      </a:lvl3pPr>
      <a:lvl4pPr marL="574675" indent="-177800" algn="l" rtl="0" eaLnBrk="0" fontAlgn="base" hangingPunct="0">
        <a:lnSpc>
          <a:spcPct val="105000"/>
        </a:lnSpc>
        <a:spcBef>
          <a:spcPct val="0"/>
        </a:spcBef>
        <a:spcAft>
          <a:spcPct val="30000"/>
        </a:spcAft>
        <a:buFont typeface="Arial" panose="020B0604020202020204" pitchFamily="34" charset="0"/>
        <a:buChar char="·"/>
        <a:defRPr sz="1400" kern="1200">
          <a:solidFill>
            <a:srgbClr val="19191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Grp="1" noChangeArrowheads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altLang="en-US" dirty="0" smtClean="0"/>
              <a:t>Healthcare people:</a:t>
            </a:r>
            <a:endParaRPr lang="en-GB" altLang="en-US" dirty="0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68325" y="2032663"/>
            <a:ext cx="4927600" cy="769937"/>
          </a:xfrm>
        </p:spPr>
        <p:txBody>
          <a:bodyPr/>
          <a:lstStyle/>
          <a:p>
            <a:r>
              <a:rPr lang="en-US" altLang="en-US" i="0" dirty="0" smtClean="0">
                <a:solidFill>
                  <a:schemeClr val="bg1"/>
                </a:solidFill>
              </a:rPr>
              <a:t>Medical Device Technology</a:t>
            </a:r>
            <a:endParaRPr lang="en-US" altLang="en-US" i="0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quarter" idx="2"/>
          </p:nvPr>
        </p:nvSpPr>
        <p:spPr>
          <a:xfrm>
            <a:off x="568325" y="4841875"/>
            <a:ext cx="4246563" cy="377825"/>
          </a:xfrm>
        </p:spPr>
        <p:txBody>
          <a:bodyPr/>
          <a:lstStyle/>
          <a:p>
            <a:fld id="{731E4F58-91AB-407B-9EDB-D3AEA1BCFAB7}" type="datetime4">
              <a:rPr lang="en-GB" altLang="en-US" smtClean="0"/>
              <a:pPr/>
              <a:t>07 January 2015</a:t>
            </a:fld>
            <a:endParaRPr lang="en-GB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97E-6 0.0346 L 2.91697E-6 3.92752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38" grpId="1"/>
      <p:bldP spid="18439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-1" t="13955" r="414" b="3331"/>
          <a:stretch/>
        </p:blipFill>
        <p:spPr bwMode="auto">
          <a:xfrm>
            <a:off x="569913" y="989013"/>
            <a:ext cx="4176712" cy="388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Marcador de Posição do Rodapé 4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altLang="en-US" dirty="0" smtClean="0"/>
              <a:t>HEALTHCARE PEOPLE: MEDICAL DEVICE TECHNOLOGY (</a:t>
            </a:r>
            <a:fld id="{731E4F58-91AB-407B-9EDB-D3AEA1BCFAB7}" type="datetime4">
              <a:rPr lang="en-GB" altLang="en-US" smtClean="0"/>
              <a:pPr/>
              <a:t>07 January 2015</a:t>
            </a:fld>
            <a:r>
              <a:rPr lang="en-GB" altLang="en-US" dirty="0" smtClean="0"/>
              <a:t>)</a:t>
            </a:r>
          </a:p>
        </p:txBody>
      </p:sp>
      <p:sp>
        <p:nvSpPr>
          <p:cNvPr id="4099" name="Marcador de Posição do Número do Diapositivo 5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45BAF25-1705-4EB2-8507-05D5F0E05B89}" type="slidenum">
              <a:rPr lang="en-GB" altLang="en-US" smtClean="0"/>
              <a:pPr/>
              <a:t>2</a:t>
            </a:fld>
            <a:endParaRPr lang="en-GB" altLang="en-US" smtClean="0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2952750" y="605500"/>
            <a:ext cx="6419851" cy="1044575"/>
          </a:xfrm>
        </p:spPr>
        <p:txBody>
          <a:bodyPr/>
          <a:lstStyle/>
          <a:p>
            <a:r>
              <a:rPr lang="en-GB" dirty="0" smtClean="0">
                <a:solidFill>
                  <a:srgbClr val="FF6600"/>
                </a:solidFill>
              </a:rPr>
              <a:t>THE MEDICAL DEVICE INDUSTRY</a:t>
            </a:r>
            <a:endParaRPr lang="en-GB" altLang="en-US" dirty="0" smtClean="0"/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4916487" y="1453023"/>
            <a:ext cx="4392613" cy="3400425"/>
          </a:xfrm>
        </p:spPr>
        <p:txBody>
          <a:bodyPr/>
          <a:lstStyle/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300" dirty="0"/>
              <a:t>Parts and equipment </a:t>
            </a:r>
            <a:r>
              <a:rPr lang="en-GB" sz="1300" b="1" dirty="0">
                <a:solidFill>
                  <a:schemeClr val="bg2"/>
                </a:solidFill>
              </a:rPr>
              <a:t>must perform to perfection. </a:t>
            </a:r>
            <a:r>
              <a:rPr lang="en-GB" sz="1300" dirty="0"/>
              <a:t>Distribution of these devices should also be </a:t>
            </a:r>
            <a:r>
              <a:rPr lang="en-GB" sz="1300" dirty="0" smtClean="0"/>
              <a:t>on</a:t>
            </a:r>
            <a:br>
              <a:rPr lang="en-GB" sz="1300" dirty="0" smtClean="0"/>
            </a:br>
            <a:r>
              <a:rPr lang="en-GB" sz="1300" b="1" dirty="0">
                <a:solidFill>
                  <a:schemeClr val="bg2"/>
                </a:solidFill>
              </a:rPr>
              <a:t>time and accurate. </a:t>
            </a:r>
          </a:p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300" b="1" dirty="0">
                <a:solidFill>
                  <a:schemeClr val="bg2"/>
                </a:solidFill>
              </a:rPr>
              <a:t>Fierce competition within the medical </a:t>
            </a:r>
            <a:r>
              <a:rPr lang="en-GB" sz="1300" dirty="0"/>
              <a:t>device sector has caused many companies to use delivery as their competitive advantage, such as next day.</a:t>
            </a:r>
          </a:p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300" dirty="0"/>
              <a:t>Hospitals have </a:t>
            </a:r>
            <a:r>
              <a:rPr lang="en-GB" sz="1300" b="1" dirty="0">
                <a:solidFill>
                  <a:schemeClr val="bg2"/>
                </a:solidFill>
              </a:rPr>
              <a:t>unique complex </a:t>
            </a:r>
            <a:r>
              <a:rPr lang="en-GB" sz="1300" b="1" dirty="0" smtClean="0">
                <a:solidFill>
                  <a:schemeClr val="bg2"/>
                </a:solidFill>
              </a:rPr>
              <a:t>infrastructures</a:t>
            </a:r>
            <a:r>
              <a:rPr lang="en-GB" sz="1300" dirty="0" smtClean="0"/>
              <a:t/>
            </a:r>
            <a:br>
              <a:rPr lang="en-GB" sz="1300" dirty="0" smtClean="0"/>
            </a:br>
            <a:r>
              <a:rPr lang="en-GB" sz="1300" dirty="0" smtClean="0"/>
              <a:t>that </a:t>
            </a:r>
            <a:r>
              <a:rPr lang="en-GB" sz="1300" dirty="0"/>
              <a:t>presents a challenge to most transport </a:t>
            </a:r>
            <a:r>
              <a:rPr lang="en-GB" sz="1300" dirty="0" smtClean="0"/>
              <a:t>providers.</a:t>
            </a:r>
            <a:br>
              <a:rPr lang="en-GB" sz="1300" dirty="0" smtClean="0"/>
            </a:br>
            <a:r>
              <a:rPr lang="en-GB" sz="1300" b="1" dirty="0">
                <a:solidFill>
                  <a:schemeClr val="bg2"/>
                </a:solidFill>
              </a:rPr>
              <a:t>Local knowledge is essential. </a:t>
            </a:r>
          </a:p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300" dirty="0"/>
              <a:t>Medical device manufacturers pay to keep </a:t>
            </a:r>
            <a:r>
              <a:rPr lang="en-GB" sz="1300" b="1" dirty="0">
                <a:solidFill>
                  <a:schemeClr val="bg2"/>
                </a:solidFill>
              </a:rPr>
              <a:t>high consignment stock</a:t>
            </a:r>
            <a:r>
              <a:rPr lang="en-GB" sz="1300" dirty="0"/>
              <a:t> to maintain product </a:t>
            </a:r>
            <a:r>
              <a:rPr lang="en-GB" sz="1300" dirty="0" smtClean="0"/>
              <a:t>availability</a:t>
            </a:r>
            <a:br>
              <a:rPr lang="en-GB" sz="1300" dirty="0" smtClean="0"/>
            </a:br>
            <a:r>
              <a:rPr lang="en-GB" sz="1300" dirty="0" smtClean="0"/>
              <a:t>for </a:t>
            </a:r>
            <a:r>
              <a:rPr lang="en-GB" sz="1300" dirty="0"/>
              <a:t>sales and </a:t>
            </a:r>
            <a:r>
              <a:rPr lang="en-GB" sz="1300" b="1" dirty="0">
                <a:solidFill>
                  <a:schemeClr val="bg2"/>
                </a:solidFill>
              </a:rPr>
              <a:t>keep up with hospital </a:t>
            </a:r>
            <a:r>
              <a:rPr lang="en-GB" sz="1300" b="1" dirty="0" smtClean="0">
                <a:solidFill>
                  <a:schemeClr val="bg2"/>
                </a:solidFill>
              </a:rPr>
              <a:t>demand</a:t>
            </a:r>
            <a:r>
              <a:rPr lang="en-GB" sz="1300" b="1" dirty="0">
                <a:solidFill>
                  <a:schemeClr val="bg2"/>
                </a:solidFill>
              </a:rPr>
              <a:t>.</a:t>
            </a:r>
          </a:p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300" dirty="0"/>
              <a:t>Medical device distribution is subject to </a:t>
            </a:r>
            <a:r>
              <a:rPr lang="en-GB" sz="1300" b="1" dirty="0">
                <a:solidFill>
                  <a:schemeClr val="bg2"/>
                </a:solidFill>
              </a:rPr>
              <a:t>diverse,</a:t>
            </a:r>
            <a:br>
              <a:rPr lang="en-GB" sz="1300" b="1" dirty="0">
                <a:solidFill>
                  <a:schemeClr val="bg2"/>
                </a:solidFill>
              </a:rPr>
            </a:br>
            <a:r>
              <a:rPr lang="en-GB" sz="1300" b="1" dirty="0">
                <a:solidFill>
                  <a:schemeClr val="bg2"/>
                </a:solidFill>
              </a:rPr>
              <a:t>strict regulatory requirements </a:t>
            </a:r>
            <a:r>
              <a:rPr lang="en-GB" sz="1300" dirty="0"/>
              <a:t>and </a:t>
            </a:r>
            <a:r>
              <a:rPr lang="en-GB" sz="1300" b="1" dirty="0">
                <a:solidFill>
                  <a:schemeClr val="bg2"/>
                </a:solidFill>
              </a:rPr>
              <a:t>governmental</a:t>
            </a:r>
            <a:br>
              <a:rPr lang="en-GB" sz="1300" b="1" dirty="0">
                <a:solidFill>
                  <a:schemeClr val="bg2"/>
                </a:solidFill>
              </a:rPr>
            </a:br>
            <a:r>
              <a:rPr lang="en-GB" sz="1300" b="1" dirty="0">
                <a:solidFill>
                  <a:schemeClr val="bg2"/>
                </a:solidFill>
              </a:rPr>
              <a:t>pressure </a:t>
            </a:r>
            <a:r>
              <a:rPr lang="en-GB" sz="1300" dirty="0"/>
              <a:t>on healthcare costs.</a:t>
            </a:r>
          </a:p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GB" sz="1300" dirty="0"/>
          </a:p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GB" sz="13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5438776" y="893763"/>
            <a:ext cx="3981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FF6600"/>
                </a:solidFill>
              </a:rPr>
              <a:t>DEPENDS  UPON </a:t>
            </a:r>
            <a:r>
              <a:rPr lang="en-GB" sz="2000" dirty="0" smtClean="0">
                <a:solidFill>
                  <a:srgbClr val="FF6600"/>
                </a:solidFill>
              </a:rPr>
              <a:t>PRECISION</a:t>
            </a:r>
            <a:endParaRPr lang="en-GB" sz="3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8129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uiExpand="1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3" hidden="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084" name="think-cell Slide" r:id="rId4" imgW="360" imgH="360" progId="TCLayout.ActiveDocument.1">
              <p:embed/>
            </p:oleObj>
          </a:graphicData>
        </a:graphic>
      </p:graphicFrame>
      <p:sp>
        <p:nvSpPr>
          <p:cNvPr id="8195" name="Rectangle 11"/>
          <p:cNvSpPr>
            <a:spLocks noGrp="1" noChangeArrowheads="1"/>
          </p:cNvSpPr>
          <p:nvPr>
            <p:ph type="title"/>
          </p:nvPr>
        </p:nvSpPr>
        <p:spPr>
          <a:xfrm>
            <a:off x="569913" y="555625"/>
            <a:ext cx="8535987" cy="457200"/>
          </a:xfrm>
        </p:spPr>
        <p:txBody>
          <a:bodyPr/>
          <a:lstStyle/>
          <a:p>
            <a:r>
              <a:rPr lang="en-US" altLang="en-US" dirty="0" smtClean="0"/>
              <a:t>WHAT CAN WE DO </a:t>
            </a:r>
            <a:r>
              <a:rPr lang="en-US" altLang="en-US" b="1" dirty="0" smtClean="0"/>
              <a:t>FOR YOU?</a:t>
            </a:r>
            <a:endParaRPr lang="en-GB" altLang="en-US" b="1" dirty="0" smtClean="0"/>
          </a:p>
        </p:txBody>
      </p:sp>
      <p:sp>
        <p:nvSpPr>
          <p:cNvPr id="8197" name="Marcador de Posição do Número do Diapositivo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1CCD23-5C40-4531-9653-562BC32DBD74}" type="slidenum">
              <a:rPr lang="en-GB" altLang="en-US" smtClean="0"/>
              <a:pPr/>
              <a:t>3</a:t>
            </a:fld>
            <a:endParaRPr lang="en-GB" altLang="en-US" smtClean="0"/>
          </a:p>
        </p:txBody>
      </p:sp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517525" y="1013778"/>
            <a:ext cx="858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000" dirty="0" smtClean="0">
                <a:latin typeface="+mj-lt"/>
              </a:rPr>
              <a:t>WE CAN HELP </a:t>
            </a:r>
            <a:r>
              <a:rPr lang="en-US" altLang="en-US" sz="2000" b="1" dirty="0" smtClean="0">
                <a:solidFill>
                  <a:schemeClr val="bg2"/>
                </a:solidFill>
                <a:latin typeface="+mj-lt"/>
              </a:rPr>
              <a:t>YOU!</a:t>
            </a:r>
          </a:p>
        </p:txBody>
      </p:sp>
      <p:sp>
        <p:nvSpPr>
          <p:cNvPr id="2055" name="CaixaDeTexto 3"/>
          <p:cNvSpPr txBox="1">
            <a:spLocks noChangeArrowheads="1"/>
          </p:cNvSpPr>
          <p:nvPr/>
        </p:nvSpPr>
        <p:spPr bwMode="auto">
          <a:xfrm>
            <a:off x="1004097" y="1624013"/>
            <a:ext cx="2138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1200" b="1" dirty="0" smtClean="0">
                <a:solidFill>
                  <a:schemeClr val="bg2"/>
                </a:solidFill>
                <a:latin typeface="+mj-lt"/>
              </a:rPr>
              <a:t>DECREASE</a:t>
            </a:r>
            <a:r>
              <a:rPr lang="en-GB" altLang="en-US" sz="1200" dirty="0">
                <a:solidFill>
                  <a:srgbClr val="FF6600"/>
                </a:solidFill>
                <a:latin typeface="Arial"/>
              </a:rPr>
              <a:t> </a:t>
            </a:r>
            <a:r>
              <a:rPr lang="en-GB" altLang="en-US" sz="1200" dirty="0" smtClean="0">
                <a:solidFill>
                  <a:srgbClr val="455560"/>
                </a:solidFill>
                <a:latin typeface="Arial"/>
              </a:rPr>
              <a:t>YOUR CONSIGNMENT</a:t>
            </a:r>
            <a:br>
              <a:rPr lang="en-GB" altLang="en-US" sz="1200" dirty="0" smtClean="0">
                <a:solidFill>
                  <a:srgbClr val="455560"/>
                </a:solidFill>
                <a:latin typeface="Arial"/>
              </a:rPr>
            </a:br>
            <a:r>
              <a:rPr lang="en-GB" altLang="en-US" sz="1200" dirty="0" smtClean="0">
                <a:solidFill>
                  <a:srgbClr val="455560"/>
                </a:solidFill>
                <a:latin typeface="Arial"/>
              </a:rPr>
              <a:t>STOCK</a:t>
            </a:r>
            <a:endParaRPr lang="en-GB" altLang="en-US" sz="1200" dirty="0">
              <a:solidFill>
                <a:srgbClr val="455560"/>
              </a:solidFill>
              <a:latin typeface="Arial"/>
            </a:endParaRPr>
          </a:p>
        </p:txBody>
      </p:sp>
      <p:cxnSp>
        <p:nvCxnSpPr>
          <p:cNvPr id="23" name="Conexão recta 22"/>
          <p:cNvCxnSpPr>
            <a:cxnSpLocks noChangeShapeType="1"/>
          </p:cNvCxnSpPr>
          <p:nvPr/>
        </p:nvCxnSpPr>
        <p:spPr bwMode="auto">
          <a:xfrm>
            <a:off x="1325725" y="2269173"/>
            <a:ext cx="1495107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  <a:effectLst/>
        </p:spPr>
      </p:cxnSp>
      <p:grpSp>
        <p:nvGrpSpPr>
          <p:cNvPr id="3" name="Grupo 2"/>
          <p:cNvGrpSpPr/>
          <p:nvPr/>
        </p:nvGrpSpPr>
        <p:grpSpPr>
          <a:xfrm>
            <a:off x="1418794" y="2606517"/>
            <a:ext cx="1308967" cy="1308967"/>
            <a:chOff x="752831" y="2606517"/>
            <a:chExt cx="1308967" cy="1308967"/>
          </a:xfrm>
        </p:grpSpPr>
        <p:sp>
          <p:nvSpPr>
            <p:cNvPr id="8228" name="Oval 32"/>
            <p:cNvSpPr>
              <a:spLocks noChangeArrowheads="1"/>
            </p:cNvSpPr>
            <p:nvPr/>
          </p:nvSpPr>
          <p:spPr bwMode="auto">
            <a:xfrm>
              <a:off x="752831" y="2606517"/>
              <a:ext cx="1308967" cy="1308967"/>
            </a:xfrm>
            <a:prstGeom prst="ellipse">
              <a:avLst/>
            </a:prstGeom>
            <a:solidFill>
              <a:srgbClr val="888B8D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9" name="TextBox 24"/>
            <p:cNvSpPr txBox="1">
              <a:spLocks noChangeArrowheads="1"/>
            </p:cNvSpPr>
            <p:nvPr/>
          </p:nvSpPr>
          <p:spPr bwMode="auto">
            <a:xfrm>
              <a:off x="963925" y="3088323"/>
              <a:ext cx="88678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GB" altLang="en-US" dirty="0" smtClean="0">
                  <a:solidFill>
                    <a:schemeClr val="bg1"/>
                  </a:solidFill>
                  <a:latin typeface="+mj-lt"/>
                </a:rPr>
                <a:t>3.5%</a:t>
              </a:r>
            </a:p>
          </p:txBody>
        </p:sp>
        <p:sp>
          <p:nvSpPr>
            <p:cNvPr id="31" name="TextBox 25"/>
            <p:cNvSpPr txBox="1">
              <a:spLocks noChangeArrowheads="1"/>
            </p:cNvSpPr>
            <p:nvPr/>
          </p:nvSpPr>
          <p:spPr bwMode="auto">
            <a:xfrm>
              <a:off x="790800" y="2880356"/>
              <a:ext cx="123303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GB" altLang="en-US" sz="1100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b</a:t>
              </a:r>
              <a:r>
                <a:rPr lang="en-GB" altLang="en-US" sz="1100" dirty="0" smtClean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y an average of</a:t>
              </a:r>
              <a:endParaRPr lang="en-GB" altLang="en-US" sz="4000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7" name="Freeform 39"/>
          <p:cNvSpPr>
            <a:spLocks/>
          </p:cNvSpPr>
          <p:nvPr/>
        </p:nvSpPr>
        <p:spPr bwMode="auto">
          <a:xfrm rot="16200000">
            <a:off x="1991522" y="2295367"/>
            <a:ext cx="163513" cy="300037"/>
          </a:xfrm>
          <a:custGeom>
            <a:avLst/>
            <a:gdLst>
              <a:gd name="T0" fmla="*/ 2147483647 w 72"/>
              <a:gd name="T1" fmla="*/ 2147483647 h 131"/>
              <a:gd name="T2" fmla="*/ 2147483647 w 72"/>
              <a:gd name="T3" fmla="*/ 2147483647 h 131"/>
              <a:gd name="T4" fmla="*/ 2147483647 w 72"/>
              <a:gd name="T5" fmla="*/ 2147483647 h 131"/>
              <a:gd name="T6" fmla="*/ 2147483647 w 72"/>
              <a:gd name="T7" fmla="*/ 2147483647 h 131"/>
              <a:gd name="T8" fmla="*/ 2147483647 w 72"/>
              <a:gd name="T9" fmla="*/ 2147483647 h 131"/>
              <a:gd name="T10" fmla="*/ 2147483647 w 72"/>
              <a:gd name="T11" fmla="*/ 2147483647 h 131"/>
              <a:gd name="T12" fmla="*/ 2147483647 w 72"/>
              <a:gd name="T13" fmla="*/ 2147483647 h 131"/>
              <a:gd name="T14" fmla="*/ 0 w 72"/>
              <a:gd name="T15" fmla="*/ 2147483647 h 131"/>
              <a:gd name="T16" fmla="*/ 2147483647 w 72"/>
              <a:gd name="T17" fmla="*/ 2147483647 h 131"/>
              <a:gd name="T18" fmla="*/ 2147483647 w 72"/>
              <a:gd name="T19" fmla="*/ 2147483647 h 131"/>
              <a:gd name="T20" fmla="*/ 2147483647 w 72"/>
              <a:gd name="T21" fmla="*/ 0 h 131"/>
              <a:gd name="T22" fmla="*/ 2147483647 w 72"/>
              <a:gd name="T23" fmla="*/ 2147483647 h 131"/>
              <a:gd name="T24" fmla="*/ 2147483647 w 72"/>
              <a:gd name="T25" fmla="*/ 2147483647 h 131"/>
              <a:gd name="T26" fmla="*/ 2147483647 w 72"/>
              <a:gd name="T27" fmla="*/ 2147483647 h 131"/>
              <a:gd name="T28" fmla="*/ 2147483647 w 72"/>
              <a:gd name="T29" fmla="*/ 2147483647 h 1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2"/>
              <a:gd name="T46" fmla="*/ 0 h 131"/>
              <a:gd name="T47" fmla="*/ 72 w 72"/>
              <a:gd name="T48" fmla="*/ 131 h 13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2" h="131">
                <a:moveTo>
                  <a:pt x="30" y="57"/>
                </a:moveTo>
                <a:cubicBezTo>
                  <a:pt x="26" y="62"/>
                  <a:pt x="26" y="68"/>
                  <a:pt x="30" y="73"/>
                </a:cubicBezTo>
                <a:cubicBezTo>
                  <a:pt x="34" y="77"/>
                  <a:pt x="34" y="77"/>
                  <a:pt x="34" y="77"/>
                </a:cubicBezTo>
                <a:cubicBezTo>
                  <a:pt x="68" y="111"/>
                  <a:pt x="68" y="111"/>
                  <a:pt x="68" y="111"/>
                </a:cubicBezTo>
                <a:cubicBezTo>
                  <a:pt x="72" y="115"/>
                  <a:pt x="72" y="122"/>
                  <a:pt x="68" y="127"/>
                </a:cubicBezTo>
                <a:cubicBezTo>
                  <a:pt x="64" y="131"/>
                  <a:pt x="57" y="131"/>
                  <a:pt x="53" y="127"/>
                </a:cubicBezTo>
                <a:cubicBezTo>
                  <a:pt x="8" y="82"/>
                  <a:pt x="8" y="82"/>
                  <a:pt x="8" y="82"/>
                </a:cubicBezTo>
                <a:cubicBezTo>
                  <a:pt x="3" y="77"/>
                  <a:pt x="0" y="70"/>
                  <a:pt x="0" y="65"/>
                </a:cubicBezTo>
                <a:cubicBezTo>
                  <a:pt x="0" y="60"/>
                  <a:pt x="3" y="53"/>
                  <a:pt x="8" y="48"/>
                </a:cubicBezTo>
                <a:cubicBezTo>
                  <a:pt x="53" y="3"/>
                  <a:pt x="53" y="3"/>
                  <a:pt x="53" y="3"/>
                </a:cubicBezTo>
                <a:cubicBezTo>
                  <a:pt x="55" y="1"/>
                  <a:pt x="58" y="0"/>
                  <a:pt x="60" y="0"/>
                </a:cubicBezTo>
                <a:cubicBezTo>
                  <a:pt x="63" y="0"/>
                  <a:pt x="66" y="1"/>
                  <a:pt x="68" y="3"/>
                </a:cubicBezTo>
                <a:cubicBezTo>
                  <a:pt x="72" y="8"/>
                  <a:pt x="72" y="15"/>
                  <a:pt x="68" y="19"/>
                </a:cubicBezTo>
                <a:cubicBezTo>
                  <a:pt x="33" y="54"/>
                  <a:pt x="33" y="54"/>
                  <a:pt x="33" y="54"/>
                </a:cubicBezTo>
                <a:lnTo>
                  <a:pt x="30" y="57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" name="CaixaDeTexto 3"/>
          <p:cNvSpPr txBox="1">
            <a:spLocks noChangeArrowheads="1"/>
          </p:cNvSpPr>
          <p:nvPr/>
        </p:nvSpPr>
        <p:spPr bwMode="auto">
          <a:xfrm>
            <a:off x="955281" y="3928567"/>
            <a:ext cx="22359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1000" dirty="0" smtClean="0">
                <a:solidFill>
                  <a:srgbClr val="455560"/>
                </a:solidFill>
                <a:latin typeface="Arial"/>
                <a:cs typeface="Times New Roman" pitchFamily="18" charset="0"/>
              </a:rPr>
              <a:t>…due </a:t>
            </a:r>
            <a:r>
              <a:rPr lang="en-GB" altLang="en-US" sz="1000" dirty="0">
                <a:solidFill>
                  <a:srgbClr val="455560"/>
                </a:solidFill>
                <a:latin typeface="Arial"/>
                <a:cs typeface="Times New Roman" pitchFamily="18" charset="0"/>
              </a:rPr>
              <a:t>to our Best in </a:t>
            </a:r>
            <a:r>
              <a:rPr lang="en-GB" altLang="en-US" sz="1000" dirty="0" smtClean="0">
                <a:solidFill>
                  <a:srgbClr val="455560"/>
                </a:solidFill>
                <a:latin typeface="Arial"/>
                <a:cs typeface="Times New Roman" pitchFamily="18" charset="0"/>
              </a:rPr>
              <a:t>Class</a:t>
            </a:r>
            <a:br>
              <a:rPr lang="en-GB" altLang="en-US" sz="1000" dirty="0" smtClean="0">
                <a:solidFill>
                  <a:srgbClr val="455560"/>
                </a:solidFill>
                <a:latin typeface="Arial"/>
                <a:cs typeface="Times New Roman" pitchFamily="18" charset="0"/>
              </a:rPr>
            </a:br>
            <a:r>
              <a:rPr lang="en-GB" altLang="en-US" sz="1000" dirty="0" smtClean="0">
                <a:solidFill>
                  <a:srgbClr val="455560"/>
                </a:solidFill>
                <a:latin typeface="Arial"/>
                <a:cs typeface="Times New Roman" pitchFamily="18" charset="0"/>
              </a:rPr>
              <a:t>Next Day network </a:t>
            </a:r>
            <a:r>
              <a:rPr lang="en-GB" altLang="en-US" sz="1000" dirty="0">
                <a:solidFill>
                  <a:srgbClr val="455560"/>
                </a:solidFill>
                <a:latin typeface="Arial"/>
                <a:cs typeface="Times New Roman" pitchFamily="18" charset="0"/>
              </a:rPr>
              <a:t>coverage</a:t>
            </a:r>
          </a:p>
        </p:txBody>
      </p:sp>
      <p:sp>
        <p:nvSpPr>
          <p:cNvPr id="66" name="CaixaDeTexto 3"/>
          <p:cNvSpPr txBox="1">
            <a:spLocks noChangeArrowheads="1"/>
          </p:cNvSpPr>
          <p:nvPr/>
        </p:nvSpPr>
        <p:spPr bwMode="auto">
          <a:xfrm>
            <a:off x="3552037" y="1624013"/>
            <a:ext cx="25498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1200" b="1" dirty="0">
                <a:solidFill>
                  <a:schemeClr val="bg2"/>
                </a:solidFill>
                <a:latin typeface="+mj-lt"/>
              </a:rPr>
              <a:t>REDUCE</a:t>
            </a:r>
            <a:r>
              <a:rPr lang="en-GB" altLang="en-US" sz="1200" dirty="0">
                <a:solidFill>
                  <a:srgbClr val="455560"/>
                </a:solidFill>
                <a:latin typeface="Arial"/>
              </a:rPr>
              <a:t> THE LIKELIHOOD OF STOCK-OUT AT THE HOSPITAL CAUSED BY TRANSPORT</a:t>
            </a:r>
          </a:p>
        </p:txBody>
      </p:sp>
      <p:cxnSp>
        <p:nvCxnSpPr>
          <p:cNvPr id="67" name="Conexão recta 66"/>
          <p:cNvCxnSpPr>
            <a:cxnSpLocks noChangeShapeType="1"/>
          </p:cNvCxnSpPr>
          <p:nvPr/>
        </p:nvCxnSpPr>
        <p:spPr bwMode="auto">
          <a:xfrm>
            <a:off x="3752850" y="2269173"/>
            <a:ext cx="2171700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  <a:effectLst/>
        </p:spPr>
      </p:cxnSp>
      <p:grpSp>
        <p:nvGrpSpPr>
          <p:cNvPr id="4" name="Grupo 3"/>
          <p:cNvGrpSpPr/>
          <p:nvPr/>
        </p:nvGrpSpPr>
        <p:grpSpPr>
          <a:xfrm>
            <a:off x="4118620" y="2606517"/>
            <a:ext cx="1308967" cy="1308967"/>
            <a:chOff x="4118620" y="2606517"/>
            <a:chExt cx="1308967" cy="1308967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4118620" y="2606517"/>
              <a:ext cx="1308967" cy="1308967"/>
            </a:xfrm>
            <a:prstGeom prst="ellipse">
              <a:avLst/>
            </a:prstGeom>
            <a:solidFill>
              <a:srgbClr val="888B8D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72" name="TextBox 24"/>
            <p:cNvSpPr txBox="1">
              <a:spLocks noChangeArrowheads="1"/>
            </p:cNvSpPr>
            <p:nvPr/>
          </p:nvSpPr>
          <p:spPr bwMode="auto">
            <a:xfrm>
              <a:off x="4372192" y="3088323"/>
              <a:ext cx="8018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GB" altLang="en-US" dirty="0" smtClean="0">
                  <a:solidFill>
                    <a:schemeClr val="bg1"/>
                  </a:solidFill>
                  <a:latin typeface="+mj-lt"/>
                </a:rPr>
                <a:t>50%</a:t>
              </a:r>
            </a:p>
          </p:txBody>
        </p:sp>
        <p:sp>
          <p:nvSpPr>
            <p:cNvPr id="73" name="TextBox 25"/>
            <p:cNvSpPr txBox="1">
              <a:spLocks noChangeArrowheads="1"/>
            </p:cNvSpPr>
            <p:nvPr/>
          </p:nvSpPr>
          <p:spPr bwMode="auto">
            <a:xfrm>
              <a:off x="4430701" y="2880356"/>
              <a:ext cx="68480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GB" altLang="en-US" sz="1100" dirty="0" smtClean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by up to</a:t>
              </a:r>
              <a:endParaRPr lang="en-GB" altLang="en-US" sz="4000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9" name="Freeform 39"/>
          <p:cNvSpPr>
            <a:spLocks/>
          </p:cNvSpPr>
          <p:nvPr/>
        </p:nvSpPr>
        <p:spPr bwMode="auto">
          <a:xfrm rot="16200000">
            <a:off x="4678374" y="2295367"/>
            <a:ext cx="163513" cy="300037"/>
          </a:xfrm>
          <a:custGeom>
            <a:avLst/>
            <a:gdLst>
              <a:gd name="T0" fmla="*/ 2147483647 w 72"/>
              <a:gd name="T1" fmla="*/ 2147483647 h 131"/>
              <a:gd name="T2" fmla="*/ 2147483647 w 72"/>
              <a:gd name="T3" fmla="*/ 2147483647 h 131"/>
              <a:gd name="T4" fmla="*/ 2147483647 w 72"/>
              <a:gd name="T5" fmla="*/ 2147483647 h 131"/>
              <a:gd name="T6" fmla="*/ 2147483647 w 72"/>
              <a:gd name="T7" fmla="*/ 2147483647 h 131"/>
              <a:gd name="T8" fmla="*/ 2147483647 w 72"/>
              <a:gd name="T9" fmla="*/ 2147483647 h 131"/>
              <a:gd name="T10" fmla="*/ 2147483647 w 72"/>
              <a:gd name="T11" fmla="*/ 2147483647 h 131"/>
              <a:gd name="T12" fmla="*/ 2147483647 w 72"/>
              <a:gd name="T13" fmla="*/ 2147483647 h 131"/>
              <a:gd name="T14" fmla="*/ 0 w 72"/>
              <a:gd name="T15" fmla="*/ 2147483647 h 131"/>
              <a:gd name="T16" fmla="*/ 2147483647 w 72"/>
              <a:gd name="T17" fmla="*/ 2147483647 h 131"/>
              <a:gd name="T18" fmla="*/ 2147483647 w 72"/>
              <a:gd name="T19" fmla="*/ 2147483647 h 131"/>
              <a:gd name="T20" fmla="*/ 2147483647 w 72"/>
              <a:gd name="T21" fmla="*/ 0 h 131"/>
              <a:gd name="T22" fmla="*/ 2147483647 w 72"/>
              <a:gd name="T23" fmla="*/ 2147483647 h 131"/>
              <a:gd name="T24" fmla="*/ 2147483647 w 72"/>
              <a:gd name="T25" fmla="*/ 2147483647 h 131"/>
              <a:gd name="T26" fmla="*/ 2147483647 w 72"/>
              <a:gd name="T27" fmla="*/ 2147483647 h 131"/>
              <a:gd name="T28" fmla="*/ 2147483647 w 72"/>
              <a:gd name="T29" fmla="*/ 2147483647 h 1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2"/>
              <a:gd name="T46" fmla="*/ 0 h 131"/>
              <a:gd name="T47" fmla="*/ 72 w 72"/>
              <a:gd name="T48" fmla="*/ 131 h 13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2" h="131">
                <a:moveTo>
                  <a:pt x="30" y="57"/>
                </a:moveTo>
                <a:cubicBezTo>
                  <a:pt x="26" y="62"/>
                  <a:pt x="26" y="68"/>
                  <a:pt x="30" y="73"/>
                </a:cubicBezTo>
                <a:cubicBezTo>
                  <a:pt x="34" y="77"/>
                  <a:pt x="34" y="77"/>
                  <a:pt x="34" y="77"/>
                </a:cubicBezTo>
                <a:cubicBezTo>
                  <a:pt x="68" y="111"/>
                  <a:pt x="68" y="111"/>
                  <a:pt x="68" y="111"/>
                </a:cubicBezTo>
                <a:cubicBezTo>
                  <a:pt x="72" y="115"/>
                  <a:pt x="72" y="122"/>
                  <a:pt x="68" y="127"/>
                </a:cubicBezTo>
                <a:cubicBezTo>
                  <a:pt x="64" y="131"/>
                  <a:pt x="57" y="131"/>
                  <a:pt x="53" y="127"/>
                </a:cubicBezTo>
                <a:cubicBezTo>
                  <a:pt x="8" y="82"/>
                  <a:pt x="8" y="82"/>
                  <a:pt x="8" y="82"/>
                </a:cubicBezTo>
                <a:cubicBezTo>
                  <a:pt x="3" y="77"/>
                  <a:pt x="0" y="70"/>
                  <a:pt x="0" y="65"/>
                </a:cubicBezTo>
                <a:cubicBezTo>
                  <a:pt x="0" y="60"/>
                  <a:pt x="3" y="53"/>
                  <a:pt x="8" y="48"/>
                </a:cubicBezTo>
                <a:cubicBezTo>
                  <a:pt x="53" y="3"/>
                  <a:pt x="53" y="3"/>
                  <a:pt x="53" y="3"/>
                </a:cubicBezTo>
                <a:cubicBezTo>
                  <a:pt x="55" y="1"/>
                  <a:pt x="58" y="0"/>
                  <a:pt x="60" y="0"/>
                </a:cubicBezTo>
                <a:cubicBezTo>
                  <a:pt x="63" y="0"/>
                  <a:pt x="66" y="1"/>
                  <a:pt x="68" y="3"/>
                </a:cubicBezTo>
                <a:cubicBezTo>
                  <a:pt x="72" y="8"/>
                  <a:pt x="72" y="15"/>
                  <a:pt x="68" y="19"/>
                </a:cubicBezTo>
                <a:cubicBezTo>
                  <a:pt x="33" y="54"/>
                  <a:pt x="33" y="54"/>
                  <a:pt x="33" y="54"/>
                </a:cubicBezTo>
                <a:lnTo>
                  <a:pt x="30" y="57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0" name="CaixaDeTexto 3"/>
          <p:cNvSpPr txBox="1">
            <a:spLocks noChangeArrowheads="1"/>
          </p:cNvSpPr>
          <p:nvPr/>
        </p:nvSpPr>
        <p:spPr bwMode="auto">
          <a:xfrm>
            <a:off x="3882879" y="3928567"/>
            <a:ext cx="1754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1000" dirty="0" smtClean="0">
                <a:solidFill>
                  <a:srgbClr val="455560"/>
                </a:solidFill>
                <a:latin typeface="Arial"/>
                <a:cs typeface="Times New Roman" pitchFamily="18" charset="0"/>
              </a:rPr>
              <a:t>…due </a:t>
            </a:r>
            <a:r>
              <a:rPr lang="en-GB" altLang="en-US" sz="1000" dirty="0">
                <a:solidFill>
                  <a:srgbClr val="455560"/>
                </a:solidFill>
                <a:latin typeface="Arial"/>
                <a:cs typeface="Times New Roman" pitchFamily="18" charset="0"/>
              </a:rPr>
              <a:t>to a higher service performance</a:t>
            </a:r>
          </a:p>
        </p:txBody>
      </p:sp>
      <p:sp>
        <p:nvSpPr>
          <p:cNvPr id="75" name="CaixaDeTexto 3"/>
          <p:cNvSpPr txBox="1">
            <a:spLocks noChangeArrowheads="1"/>
          </p:cNvSpPr>
          <p:nvPr/>
        </p:nvSpPr>
        <p:spPr bwMode="auto">
          <a:xfrm>
            <a:off x="6574849" y="1624013"/>
            <a:ext cx="2138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1200" b="1" dirty="0">
                <a:solidFill>
                  <a:schemeClr val="bg2"/>
                </a:solidFill>
                <a:latin typeface="+mj-lt"/>
              </a:rPr>
              <a:t>REDUCE</a:t>
            </a:r>
            <a:r>
              <a:rPr lang="en-GB" altLang="en-US" sz="1200" dirty="0">
                <a:solidFill>
                  <a:srgbClr val="FF6600"/>
                </a:solidFill>
                <a:latin typeface="Arial"/>
              </a:rPr>
              <a:t> </a:t>
            </a:r>
            <a:r>
              <a:rPr lang="en-GB" altLang="en-US" sz="1200" dirty="0" smtClean="0">
                <a:solidFill>
                  <a:srgbClr val="455560"/>
                </a:solidFill>
                <a:latin typeface="Arial"/>
              </a:rPr>
              <a:t>COST</a:t>
            </a:r>
            <a:br>
              <a:rPr lang="en-GB" altLang="en-US" sz="1200" dirty="0" smtClean="0">
                <a:solidFill>
                  <a:srgbClr val="455560"/>
                </a:solidFill>
                <a:latin typeface="Arial"/>
              </a:rPr>
            </a:br>
            <a:r>
              <a:rPr lang="en-GB" altLang="en-US" sz="1200" dirty="0" smtClean="0">
                <a:solidFill>
                  <a:srgbClr val="455560"/>
                </a:solidFill>
                <a:latin typeface="Arial"/>
              </a:rPr>
              <a:t>OF </a:t>
            </a:r>
            <a:r>
              <a:rPr lang="en-GB" altLang="en-US" sz="1200" dirty="0">
                <a:solidFill>
                  <a:srgbClr val="455560"/>
                </a:solidFill>
                <a:latin typeface="Arial"/>
              </a:rPr>
              <a:t>EMERGENCY SHIPMENTS    </a:t>
            </a:r>
          </a:p>
        </p:txBody>
      </p:sp>
      <p:cxnSp>
        <p:nvCxnSpPr>
          <p:cNvPr id="76" name="Conexão recta 75"/>
          <p:cNvCxnSpPr>
            <a:cxnSpLocks noChangeShapeType="1"/>
          </p:cNvCxnSpPr>
          <p:nvPr/>
        </p:nvCxnSpPr>
        <p:spPr bwMode="auto">
          <a:xfrm>
            <a:off x="6896477" y="2269173"/>
            <a:ext cx="1495107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  <a:effectLst/>
        </p:spPr>
      </p:cxnSp>
      <p:grpSp>
        <p:nvGrpSpPr>
          <p:cNvPr id="5" name="Grupo 4"/>
          <p:cNvGrpSpPr/>
          <p:nvPr/>
        </p:nvGrpSpPr>
        <p:grpSpPr>
          <a:xfrm>
            <a:off x="6989545" y="2606517"/>
            <a:ext cx="1308967" cy="1308967"/>
            <a:chOff x="7183729" y="2606517"/>
            <a:chExt cx="1308967" cy="1308967"/>
          </a:xfrm>
        </p:grpSpPr>
        <p:sp>
          <p:nvSpPr>
            <p:cNvPr id="48" name="Oval 32"/>
            <p:cNvSpPr>
              <a:spLocks noChangeArrowheads="1"/>
            </p:cNvSpPr>
            <p:nvPr/>
          </p:nvSpPr>
          <p:spPr bwMode="auto">
            <a:xfrm>
              <a:off x="7183729" y="2606517"/>
              <a:ext cx="1308967" cy="1308967"/>
            </a:xfrm>
            <a:prstGeom prst="ellipse">
              <a:avLst/>
            </a:prstGeom>
            <a:solidFill>
              <a:srgbClr val="888B8D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81" name="TextBox 24"/>
            <p:cNvSpPr txBox="1">
              <a:spLocks noChangeArrowheads="1"/>
            </p:cNvSpPr>
            <p:nvPr/>
          </p:nvSpPr>
          <p:spPr bwMode="auto">
            <a:xfrm>
              <a:off x="7437305" y="3088337"/>
              <a:ext cx="8018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GB" altLang="en-US" dirty="0" smtClean="0">
                  <a:solidFill>
                    <a:schemeClr val="bg1"/>
                  </a:solidFill>
                  <a:latin typeface="+mj-lt"/>
                </a:rPr>
                <a:t>80%</a:t>
              </a:r>
            </a:p>
          </p:txBody>
        </p:sp>
        <p:sp>
          <p:nvSpPr>
            <p:cNvPr id="82" name="TextBox 25"/>
            <p:cNvSpPr txBox="1">
              <a:spLocks noChangeArrowheads="1"/>
            </p:cNvSpPr>
            <p:nvPr/>
          </p:nvSpPr>
          <p:spPr bwMode="auto">
            <a:xfrm>
              <a:off x="7495814" y="2880356"/>
              <a:ext cx="68480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pt-PT" altLang="en-US" sz="1100" dirty="0" smtClean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by up to</a:t>
              </a:r>
              <a:endParaRPr lang="en-GB" altLang="en-US" sz="1100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78" name="Freeform 39"/>
          <p:cNvSpPr>
            <a:spLocks/>
          </p:cNvSpPr>
          <p:nvPr/>
        </p:nvSpPr>
        <p:spPr bwMode="auto">
          <a:xfrm rot="16200000">
            <a:off x="7562273" y="2295367"/>
            <a:ext cx="163513" cy="300037"/>
          </a:xfrm>
          <a:custGeom>
            <a:avLst/>
            <a:gdLst>
              <a:gd name="T0" fmla="*/ 2147483647 w 72"/>
              <a:gd name="T1" fmla="*/ 2147483647 h 131"/>
              <a:gd name="T2" fmla="*/ 2147483647 w 72"/>
              <a:gd name="T3" fmla="*/ 2147483647 h 131"/>
              <a:gd name="T4" fmla="*/ 2147483647 w 72"/>
              <a:gd name="T5" fmla="*/ 2147483647 h 131"/>
              <a:gd name="T6" fmla="*/ 2147483647 w 72"/>
              <a:gd name="T7" fmla="*/ 2147483647 h 131"/>
              <a:gd name="T8" fmla="*/ 2147483647 w 72"/>
              <a:gd name="T9" fmla="*/ 2147483647 h 131"/>
              <a:gd name="T10" fmla="*/ 2147483647 w 72"/>
              <a:gd name="T11" fmla="*/ 2147483647 h 131"/>
              <a:gd name="T12" fmla="*/ 2147483647 w 72"/>
              <a:gd name="T13" fmla="*/ 2147483647 h 131"/>
              <a:gd name="T14" fmla="*/ 0 w 72"/>
              <a:gd name="T15" fmla="*/ 2147483647 h 131"/>
              <a:gd name="T16" fmla="*/ 2147483647 w 72"/>
              <a:gd name="T17" fmla="*/ 2147483647 h 131"/>
              <a:gd name="T18" fmla="*/ 2147483647 w 72"/>
              <a:gd name="T19" fmla="*/ 2147483647 h 131"/>
              <a:gd name="T20" fmla="*/ 2147483647 w 72"/>
              <a:gd name="T21" fmla="*/ 0 h 131"/>
              <a:gd name="T22" fmla="*/ 2147483647 w 72"/>
              <a:gd name="T23" fmla="*/ 2147483647 h 131"/>
              <a:gd name="T24" fmla="*/ 2147483647 w 72"/>
              <a:gd name="T25" fmla="*/ 2147483647 h 131"/>
              <a:gd name="T26" fmla="*/ 2147483647 w 72"/>
              <a:gd name="T27" fmla="*/ 2147483647 h 131"/>
              <a:gd name="T28" fmla="*/ 2147483647 w 72"/>
              <a:gd name="T29" fmla="*/ 2147483647 h 1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2"/>
              <a:gd name="T46" fmla="*/ 0 h 131"/>
              <a:gd name="T47" fmla="*/ 72 w 72"/>
              <a:gd name="T48" fmla="*/ 131 h 13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2" h="131">
                <a:moveTo>
                  <a:pt x="30" y="57"/>
                </a:moveTo>
                <a:cubicBezTo>
                  <a:pt x="26" y="62"/>
                  <a:pt x="26" y="68"/>
                  <a:pt x="30" y="73"/>
                </a:cubicBezTo>
                <a:cubicBezTo>
                  <a:pt x="34" y="77"/>
                  <a:pt x="34" y="77"/>
                  <a:pt x="34" y="77"/>
                </a:cubicBezTo>
                <a:cubicBezTo>
                  <a:pt x="68" y="111"/>
                  <a:pt x="68" y="111"/>
                  <a:pt x="68" y="111"/>
                </a:cubicBezTo>
                <a:cubicBezTo>
                  <a:pt x="72" y="115"/>
                  <a:pt x="72" y="122"/>
                  <a:pt x="68" y="127"/>
                </a:cubicBezTo>
                <a:cubicBezTo>
                  <a:pt x="64" y="131"/>
                  <a:pt x="57" y="131"/>
                  <a:pt x="53" y="127"/>
                </a:cubicBezTo>
                <a:cubicBezTo>
                  <a:pt x="8" y="82"/>
                  <a:pt x="8" y="82"/>
                  <a:pt x="8" y="82"/>
                </a:cubicBezTo>
                <a:cubicBezTo>
                  <a:pt x="3" y="77"/>
                  <a:pt x="0" y="70"/>
                  <a:pt x="0" y="65"/>
                </a:cubicBezTo>
                <a:cubicBezTo>
                  <a:pt x="0" y="60"/>
                  <a:pt x="3" y="53"/>
                  <a:pt x="8" y="48"/>
                </a:cubicBezTo>
                <a:cubicBezTo>
                  <a:pt x="53" y="3"/>
                  <a:pt x="53" y="3"/>
                  <a:pt x="53" y="3"/>
                </a:cubicBezTo>
                <a:cubicBezTo>
                  <a:pt x="55" y="1"/>
                  <a:pt x="58" y="0"/>
                  <a:pt x="60" y="0"/>
                </a:cubicBezTo>
                <a:cubicBezTo>
                  <a:pt x="63" y="0"/>
                  <a:pt x="66" y="1"/>
                  <a:pt x="68" y="3"/>
                </a:cubicBezTo>
                <a:cubicBezTo>
                  <a:pt x="72" y="8"/>
                  <a:pt x="72" y="15"/>
                  <a:pt x="68" y="19"/>
                </a:cubicBezTo>
                <a:cubicBezTo>
                  <a:pt x="33" y="54"/>
                  <a:pt x="33" y="54"/>
                  <a:pt x="33" y="54"/>
                </a:cubicBezTo>
                <a:lnTo>
                  <a:pt x="30" y="57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9" name="CaixaDeTexto 3"/>
          <p:cNvSpPr txBox="1">
            <a:spLocks noChangeArrowheads="1"/>
          </p:cNvSpPr>
          <p:nvPr/>
        </p:nvSpPr>
        <p:spPr bwMode="auto">
          <a:xfrm>
            <a:off x="6502983" y="3928567"/>
            <a:ext cx="22820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1000" dirty="0" smtClean="0">
                <a:solidFill>
                  <a:srgbClr val="455560"/>
                </a:solidFill>
                <a:latin typeface="Arial"/>
                <a:cs typeface="Times New Roman" pitchFamily="18" charset="0"/>
              </a:rPr>
              <a:t>…by </a:t>
            </a:r>
            <a:r>
              <a:rPr lang="en-GB" altLang="en-US" sz="1000" dirty="0">
                <a:solidFill>
                  <a:srgbClr val="455560"/>
                </a:solidFill>
                <a:latin typeface="Arial"/>
                <a:cs typeface="Times New Roman" pitchFamily="18" charset="0"/>
              </a:rPr>
              <a:t>combining TNT network and dedicated first and last mile delivery</a:t>
            </a:r>
          </a:p>
        </p:txBody>
      </p:sp>
      <p:sp>
        <p:nvSpPr>
          <p:cNvPr id="33" name="Marcador de Posição do Rodapé 4"/>
          <p:cNvSpPr>
            <a:spLocks noGrp="1"/>
          </p:cNvSpPr>
          <p:nvPr>
            <p:ph type="ftr" sz="quarter" idx="10"/>
          </p:nvPr>
        </p:nvSpPr>
        <p:spPr>
          <a:xfrm>
            <a:off x="569913" y="5064125"/>
            <a:ext cx="7581900" cy="29686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altLang="en-US" dirty="0" smtClean="0"/>
              <a:t>HEALTHCARE PEOPLE: MEDICAL DEVICE TECHNOLOGY (</a:t>
            </a:r>
            <a:fld id="{731E4F58-91AB-407B-9EDB-D3AEA1BCFAB7}" type="datetime4">
              <a:rPr lang="en-GB" altLang="en-US" smtClean="0"/>
              <a:pPr/>
              <a:t>07 January 2015</a:t>
            </a:fld>
            <a:r>
              <a:rPr lang="en-GB" altLang="en-US" dirty="0" smtClean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741142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55" grpId="0"/>
      <p:bldP spid="37" grpId="0" animBg="1"/>
      <p:bldP spid="38" grpId="0"/>
      <p:bldP spid="66" grpId="0"/>
      <p:bldP spid="69" grpId="0" animBg="1"/>
      <p:bldP spid="70" grpId="0"/>
      <p:bldP spid="75" grpId="0"/>
      <p:bldP spid="78" grpId="0" animBg="1"/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8" descr="Hospitals.png"/>
          <p:cNvPicPr>
            <a:picLocks noChangeAspect="1"/>
          </p:cNvPicPr>
          <p:nvPr/>
        </p:nvPicPr>
        <p:blipFill rotWithShape="1">
          <a:blip r:embed="rId4" cstate="print"/>
          <a:srcRect l="9379" t="874" r="875" b="933"/>
          <a:stretch/>
        </p:blipFill>
        <p:spPr>
          <a:xfrm>
            <a:off x="569913" y="989013"/>
            <a:ext cx="4191000" cy="3888423"/>
          </a:xfrm>
          <a:prstGeom prst="rect">
            <a:avLst/>
          </a:prstGeom>
        </p:spPr>
      </p:pic>
      <p:graphicFrame>
        <p:nvGraphicFramePr>
          <p:cNvPr id="46" name="Object 45" hidden="1"/>
          <p:cNvGraphicFramePr>
            <a:graphicFrameLocks noChangeAspect="1"/>
          </p:cNvGraphicFramePr>
          <p:nvPr/>
        </p:nvGraphicFramePr>
        <p:xfrm>
          <a:off x="1587" y="1588"/>
          <a:ext cx="1587" cy="1587"/>
        </p:xfrm>
        <a:graphic>
          <a:graphicData uri="http://schemas.openxmlformats.org/presentationml/2006/ole">
            <p:oleObj spid="_x0000_s4106" name="think-cell Slide" r:id="rId5" imgW="360" imgH="360" progId="TCLayout.ActiveDocument.1">
              <p:embed/>
            </p:oleObj>
          </a:graphicData>
        </a:graphic>
      </p:graphicFrame>
      <p:sp>
        <p:nvSpPr>
          <p:cNvPr id="10244" name="Título 5"/>
          <p:cNvSpPr>
            <a:spLocks noGrp="1"/>
          </p:cNvSpPr>
          <p:nvPr>
            <p:ph type="title"/>
          </p:nvPr>
        </p:nvSpPr>
        <p:spPr>
          <a:xfrm>
            <a:off x="-76199" y="628228"/>
            <a:ext cx="9182100" cy="438150"/>
          </a:xfrm>
        </p:spPr>
        <p:txBody>
          <a:bodyPr anchor="t"/>
          <a:lstStyle/>
          <a:p>
            <a:pPr algn="r"/>
            <a:r>
              <a:rPr lang="en-GB" dirty="0">
                <a:solidFill>
                  <a:srgbClr val="FF6600"/>
                </a:solidFill>
              </a:rPr>
              <a:t>DELIVERED BY </a:t>
            </a:r>
            <a:r>
              <a:rPr lang="en-GB" dirty="0" smtClean="0">
                <a:solidFill>
                  <a:srgbClr val="FF6600"/>
                </a:solidFill>
              </a:rPr>
              <a:t>BEST </a:t>
            </a:r>
            <a:r>
              <a:rPr lang="en-GB" b="1" dirty="0" smtClean="0">
                <a:solidFill>
                  <a:srgbClr val="FF6600"/>
                </a:solidFill>
              </a:rPr>
              <a:t>NEXT DAY COVERAGE</a:t>
            </a:r>
            <a:endParaRPr lang="en-GB" altLang="en-US" b="1" dirty="0" smtClean="0"/>
          </a:p>
        </p:txBody>
      </p:sp>
      <p:sp>
        <p:nvSpPr>
          <p:cNvPr id="10246" name="Marcador de Posição do Número do Diapositivo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153BA3D-4E32-499A-B7DF-FC8283731832}" type="slidenum">
              <a:rPr lang="en-GB" altLang="en-US" smtClean="0"/>
              <a:pPr/>
              <a:t>4</a:t>
            </a:fld>
            <a:endParaRPr lang="en-GB" altLang="en-US" smtClean="0"/>
          </a:p>
        </p:txBody>
      </p:sp>
      <p:sp>
        <p:nvSpPr>
          <p:cNvPr id="45" name="CaixaDeTexto 44"/>
          <p:cNvSpPr txBox="1"/>
          <p:nvPr/>
        </p:nvSpPr>
        <p:spPr>
          <a:xfrm>
            <a:off x="4035263" y="914811"/>
            <a:ext cx="5070638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defRPr/>
            </a:pPr>
            <a:r>
              <a:rPr lang="en-GB" sz="2800" dirty="0" smtClean="0">
                <a:solidFill>
                  <a:srgbClr val="FF6600"/>
                </a:solidFill>
              </a:rPr>
              <a:t>IN EUROPE</a:t>
            </a:r>
            <a:endParaRPr lang="en-GB" sz="2800" dirty="0">
              <a:solidFill>
                <a:schemeClr val="bg2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5036973" y="1644565"/>
            <a:ext cx="4542576" cy="523220"/>
            <a:chOff x="4953848" y="1461690"/>
            <a:chExt cx="4542576" cy="523220"/>
          </a:xfrm>
        </p:grpSpPr>
        <p:sp>
          <p:nvSpPr>
            <p:cNvPr id="34" name="CaixaDeTexto 48"/>
            <p:cNvSpPr txBox="1"/>
            <p:nvPr/>
          </p:nvSpPr>
          <p:spPr bwMode="auto">
            <a:xfrm>
              <a:off x="5613007" y="1461690"/>
              <a:ext cx="388341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000"/>
                </a:spcAft>
                <a:buClr>
                  <a:srgbClr val="000000"/>
                </a:buClr>
                <a:defRPr/>
              </a:pPr>
              <a:r>
                <a:rPr lang="en-GB" altLang="en-US" sz="1400" kern="0" dirty="0"/>
                <a:t>We deliver to </a:t>
              </a:r>
              <a:r>
                <a:rPr lang="en-GB" altLang="en-US" sz="1400" b="1" kern="0" dirty="0">
                  <a:solidFill>
                    <a:schemeClr val="bg2"/>
                  </a:solidFill>
                </a:rPr>
                <a:t>96% of European hospitals next day</a:t>
              </a:r>
              <a:r>
                <a:rPr lang="en-GB" altLang="en-US" sz="1400" kern="0" dirty="0"/>
                <a:t>, </a:t>
              </a:r>
              <a:r>
                <a:rPr lang="en-GB" altLang="en-US" sz="1400" b="1" kern="0" dirty="0">
                  <a:solidFill>
                    <a:schemeClr val="bg2"/>
                  </a:solidFill>
                </a:rPr>
                <a:t>7% more </a:t>
              </a:r>
              <a:r>
                <a:rPr lang="en-GB" altLang="en-US" sz="1400" kern="0" dirty="0"/>
                <a:t>than our competitors</a:t>
              </a:r>
            </a:p>
          </p:txBody>
        </p:sp>
        <p:grpSp>
          <p:nvGrpSpPr>
            <p:cNvPr id="8" name="Grupo 7"/>
            <p:cNvGrpSpPr/>
            <p:nvPr/>
          </p:nvGrpSpPr>
          <p:grpSpPr>
            <a:xfrm>
              <a:off x="4953848" y="1480740"/>
              <a:ext cx="473869" cy="473869"/>
              <a:chOff x="4953848" y="1480740"/>
              <a:chExt cx="473869" cy="473869"/>
            </a:xfrm>
          </p:grpSpPr>
          <p:sp>
            <p:nvSpPr>
              <p:cNvPr id="99" name="Oval 10"/>
              <p:cNvSpPr>
                <a:spLocks noChangeArrowheads="1"/>
              </p:cNvSpPr>
              <p:nvPr/>
            </p:nvSpPr>
            <p:spPr bwMode="auto">
              <a:xfrm>
                <a:off x="4953848" y="1480740"/>
                <a:ext cx="473869" cy="473869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altLang="en-US"/>
              </a:p>
            </p:txBody>
          </p:sp>
          <p:grpSp>
            <p:nvGrpSpPr>
              <p:cNvPr id="76" name="Group 52"/>
              <p:cNvGrpSpPr/>
              <p:nvPr/>
            </p:nvGrpSpPr>
            <p:grpSpPr>
              <a:xfrm>
                <a:off x="5011779" y="1644622"/>
                <a:ext cx="358007" cy="157355"/>
                <a:chOff x="3594041" y="1701111"/>
                <a:chExt cx="358007" cy="157355"/>
              </a:xfrm>
            </p:grpSpPr>
            <p:sp>
              <p:nvSpPr>
                <p:cNvPr id="77" name="Freeform 215"/>
                <p:cNvSpPr>
                  <a:spLocks noChangeAspect="1" noEditPoints="1"/>
                </p:cNvSpPr>
                <p:nvPr/>
              </p:nvSpPr>
              <p:spPr bwMode="auto">
                <a:xfrm>
                  <a:off x="3686572" y="1701111"/>
                  <a:ext cx="265476" cy="157355"/>
                </a:xfrm>
                <a:custGeom>
                  <a:avLst/>
                  <a:gdLst>
                    <a:gd name="T0" fmla="*/ 2147483646 w 130"/>
                    <a:gd name="T1" fmla="*/ 2147483646 h 77"/>
                    <a:gd name="T2" fmla="*/ 2147483646 w 130"/>
                    <a:gd name="T3" fmla="*/ 2147483646 h 77"/>
                    <a:gd name="T4" fmla="*/ 2147483646 w 130"/>
                    <a:gd name="T5" fmla="*/ 2147483646 h 77"/>
                    <a:gd name="T6" fmla="*/ 2147483646 w 130"/>
                    <a:gd name="T7" fmla="*/ 2147483646 h 77"/>
                    <a:gd name="T8" fmla="*/ 2147483646 w 130"/>
                    <a:gd name="T9" fmla="*/ 2147483646 h 77"/>
                    <a:gd name="T10" fmla="*/ 2147483646 w 130"/>
                    <a:gd name="T11" fmla="*/ 2147483646 h 77"/>
                    <a:gd name="T12" fmla="*/ 2147483646 w 130"/>
                    <a:gd name="T13" fmla="*/ 2147483646 h 77"/>
                    <a:gd name="T14" fmla="*/ 2147483646 w 130"/>
                    <a:gd name="T15" fmla="*/ 2147483646 h 77"/>
                    <a:gd name="T16" fmla="*/ 2147483646 w 130"/>
                    <a:gd name="T17" fmla="*/ 2147483646 h 77"/>
                    <a:gd name="T18" fmla="*/ 2147483646 w 130"/>
                    <a:gd name="T19" fmla="*/ 2147483646 h 77"/>
                    <a:gd name="T20" fmla="*/ 2147483646 w 130"/>
                    <a:gd name="T21" fmla="*/ 2147483646 h 77"/>
                    <a:gd name="T22" fmla="*/ 2147483646 w 130"/>
                    <a:gd name="T23" fmla="*/ 2147483646 h 77"/>
                    <a:gd name="T24" fmla="*/ 2147483646 w 130"/>
                    <a:gd name="T25" fmla="*/ 2147483646 h 77"/>
                    <a:gd name="T26" fmla="*/ 2147483646 w 130"/>
                    <a:gd name="T27" fmla="*/ 2147483646 h 77"/>
                    <a:gd name="T28" fmla="*/ 2147483646 w 130"/>
                    <a:gd name="T29" fmla="*/ 2147483646 h 77"/>
                    <a:gd name="T30" fmla="*/ 2147483646 w 130"/>
                    <a:gd name="T31" fmla="*/ 2147483646 h 77"/>
                    <a:gd name="T32" fmla="*/ 2147483646 w 130"/>
                    <a:gd name="T33" fmla="*/ 2147483646 h 77"/>
                    <a:gd name="T34" fmla="*/ 2147483646 w 130"/>
                    <a:gd name="T35" fmla="*/ 2147483646 h 77"/>
                    <a:gd name="T36" fmla="*/ 2147483646 w 130"/>
                    <a:gd name="T37" fmla="*/ 2147483646 h 77"/>
                    <a:gd name="T38" fmla="*/ 2147483646 w 130"/>
                    <a:gd name="T39" fmla="*/ 2147483646 h 77"/>
                    <a:gd name="T40" fmla="*/ 2147483646 w 130"/>
                    <a:gd name="T41" fmla="*/ 2147483646 h 77"/>
                    <a:gd name="T42" fmla="*/ 2147483646 w 130"/>
                    <a:gd name="T43" fmla="*/ 2147483646 h 77"/>
                    <a:gd name="T44" fmla="*/ 2147483646 w 130"/>
                    <a:gd name="T45" fmla="*/ 2147483646 h 77"/>
                    <a:gd name="T46" fmla="*/ 2147483646 w 130"/>
                    <a:gd name="T47" fmla="*/ 2147483646 h 77"/>
                    <a:gd name="T48" fmla="*/ 2147483646 w 130"/>
                    <a:gd name="T49" fmla="*/ 2147483646 h 77"/>
                    <a:gd name="T50" fmla="*/ 2147483646 w 130"/>
                    <a:gd name="T51" fmla="*/ 2147483646 h 77"/>
                    <a:gd name="T52" fmla="*/ 2147483646 w 130"/>
                    <a:gd name="T53" fmla="*/ 2147483646 h 77"/>
                    <a:gd name="T54" fmla="*/ 2147483646 w 130"/>
                    <a:gd name="T55" fmla="*/ 2147483646 h 77"/>
                    <a:gd name="T56" fmla="*/ 2147483646 w 130"/>
                    <a:gd name="T57" fmla="*/ 2147483646 h 77"/>
                    <a:gd name="T58" fmla="*/ 2147483646 w 130"/>
                    <a:gd name="T59" fmla="*/ 2147483646 h 77"/>
                    <a:gd name="T60" fmla="*/ 0 w 130"/>
                    <a:gd name="T61" fmla="*/ 2147483646 h 77"/>
                    <a:gd name="T62" fmla="*/ 0 w 130"/>
                    <a:gd name="T63" fmla="*/ 0 h 77"/>
                    <a:gd name="T64" fmla="*/ 2147483646 w 130"/>
                    <a:gd name="T65" fmla="*/ 0 h 77"/>
                    <a:gd name="T66" fmla="*/ 2147483646 w 130"/>
                    <a:gd name="T67" fmla="*/ 2147483646 h 77"/>
                    <a:gd name="T68" fmla="*/ 2147483646 w 130"/>
                    <a:gd name="T69" fmla="*/ 2147483646 h 77"/>
                    <a:gd name="T70" fmla="*/ 2147483646 w 130"/>
                    <a:gd name="T71" fmla="*/ 2147483646 h 77"/>
                    <a:gd name="T72" fmla="*/ 2147483646 w 130"/>
                    <a:gd name="T73" fmla="*/ 2147483646 h 77"/>
                    <a:gd name="T74" fmla="*/ 2147483646 w 130"/>
                    <a:gd name="T75" fmla="*/ 2147483646 h 77"/>
                    <a:gd name="T76" fmla="*/ 2147483646 w 130"/>
                    <a:gd name="T77" fmla="*/ 2147483646 h 77"/>
                    <a:gd name="T78" fmla="*/ 2147483646 w 130"/>
                    <a:gd name="T79" fmla="*/ 2147483646 h 77"/>
                    <a:gd name="T80" fmla="*/ 2147483646 w 130"/>
                    <a:gd name="T81" fmla="*/ 2147483646 h 77"/>
                    <a:gd name="T82" fmla="*/ 2147483646 w 130"/>
                    <a:gd name="T83" fmla="*/ 2147483646 h 77"/>
                    <a:gd name="T84" fmla="*/ 2147483646 w 130"/>
                    <a:gd name="T85" fmla="*/ 2147483646 h 77"/>
                    <a:gd name="T86" fmla="*/ 0 w 130"/>
                    <a:gd name="T87" fmla="*/ 2147483646 h 7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130" h="77">
                      <a:moveTo>
                        <a:pt x="94" y="20"/>
                      </a:moveTo>
                      <a:cubicBezTo>
                        <a:pt x="94" y="37"/>
                        <a:pt x="94" y="37"/>
                        <a:pt x="94" y="37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1" y="42"/>
                        <a:pt x="111" y="42"/>
                        <a:pt x="111" y="42"/>
                      </a:cubicBezTo>
                      <a:cubicBezTo>
                        <a:pt x="89" y="42"/>
                        <a:pt x="89" y="42"/>
                        <a:pt x="89" y="42"/>
                      </a:cubicBezTo>
                      <a:cubicBezTo>
                        <a:pt x="89" y="20"/>
                        <a:pt x="89" y="20"/>
                        <a:pt x="89" y="20"/>
                      </a:cubicBezTo>
                      <a:lnTo>
                        <a:pt x="94" y="20"/>
                      </a:lnTo>
                      <a:close/>
                      <a:moveTo>
                        <a:pt x="113" y="63"/>
                      </a:moveTo>
                      <a:cubicBezTo>
                        <a:pt x="113" y="57"/>
                        <a:pt x="109" y="53"/>
                        <a:pt x="104" y="53"/>
                      </a:cubicBezTo>
                      <a:cubicBezTo>
                        <a:pt x="99" y="53"/>
                        <a:pt x="94" y="57"/>
                        <a:pt x="94" y="63"/>
                      </a:cubicBezTo>
                      <a:cubicBezTo>
                        <a:pt x="94" y="68"/>
                        <a:pt x="99" y="72"/>
                        <a:pt x="104" y="72"/>
                      </a:cubicBezTo>
                      <a:cubicBezTo>
                        <a:pt x="109" y="72"/>
                        <a:pt x="113" y="68"/>
                        <a:pt x="113" y="63"/>
                      </a:cubicBezTo>
                      <a:moveTo>
                        <a:pt x="89" y="14"/>
                      </a:move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106" y="9"/>
                        <a:pt x="123" y="27"/>
                        <a:pt x="128" y="39"/>
                      </a:cubicBezTo>
                      <a:cubicBezTo>
                        <a:pt x="130" y="45"/>
                        <a:pt x="128" y="60"/>
                        <a:pt x="128" y="61"/>
                      </a:cubicBezTo>
                      <a:cubicBezTo>
                        <a:pt x="127" y="64"/>
                        <a:pt x="127" y="64"/>
                        <a:pt x="127" y="64"/>
                      </a:cubicBezTo>
                      <a:cubicBezTo>
                        <a:pt x="118" y="64"/>
                        <a:pt x="118" y="64"/>
                        <a:pt x="118" y="64"/>
                      </a:cubicBezTo>
                      <a:cubicBezTo>
                        <a:pt x="118" y="71"/>
                        <a:pt x="112" y="77"/>
                        <a:pt x="104" y="77"/>
                      </a:cubicBezTo>
                      <a:cubicBezTo>
                        <a:pt x="96" y="77"/>
                        <a:pt x="89" y="71"/>
                        <a:pt x="89" y="63"/>
                      </a:cubicBezTo>
                      <a:cubicBezTo>
                        <a:pt x="89" y="55"/>
                        <a:pt x="96" y="48"/>
                        <a:pt x="104" y="48"/>
                      </a:cubicBezTo>
                      <a:cubicBezTo>
                        <a:pt x="111" y="48"/>
                        <a:pt x="116" y="53"/>
                        <a:pt x="118" y="59"/>
                      </a:cubicBezTo>
                      <a:cubicBezTo>
                        <a:pt x="123" y="59"/>
                        <a:pt x="123" y="59"/>
                        <a:pt x="123" y="59"/>
                      </a:cubicBezTo>
                      <a:cubicBezTo>
                        <a:pt x="123" y="53"/>
                        <a:pt x="124" y="44"/>
                        <a:pt x="123" y="41"/>
                      </a:cubicBezTo>
                      <a:cubicBezTo>
                        <a:pt x="119" y="30"/>
                        <a:pt x="103" y="14"/>
                        <a:pt x="89" y="14"/>
                      </a:cubicBezTo>
                      <a:moveTo>
                        <a:pt x="36" y="63"/>
                      </a:moveTo>
                      <a:cubicBezTo>
                        <a:pt x="36" y="57"/>
                        <a:pt x="31" y="53"/>
                        <a:pt x="26" y="53"/>
                      </a:cubicBezTo>
                      <a:cubicBezTo>
                        <a:pt x="21" y="53"/>
                        <a:pt x="17" y="57"/>
                        <a:pt x="17" y="63"/>
                      </a:cubicBezTo>
                      <a:cubicBezTo>
                        <a:pt x="17" y="68"/>
                        <a:pt x="21" y="72"/>
                        <a:pt x="26" y="72"/>
                      </a:cubicBezTo>
                      <a:cubicBezTo>
                        <a:pt x="31" y="72"/>
                        <a:pt x="36" y="68"/>
                        <a:pt x="36" y="63"/>
                      </a:cubicBezTo>
                      <a:moveTo>
                        <a:pt x="0" y="6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4" y="65"/>
                        <a:pt x="84" y="65"/>
                        <a:pt x="84" y="65"/>
                      </a:cubicBezTo>
                      <a:cubicBezTo>
                        <a:pt x="40" y="65"/>
                        <a:pt x="40" y="65"/>
                        <a:pt x="40" y="65"/>
                      </a:cubicBezTo>
                      <a:cubicBezTo>
                        <a:pt x="39" y="72"/>
                        <a:pt x="33" y="77"/>
                        <a:pt x="26" y="77"/>
                      </a:cubicBezTo>
                      <a:cubicBezTo>
                        <a:pt x="18" y="77"/>
                        <a:pt x="12" y="71"/>
                        <a:pt x="12" y="63"/>
                      </a:cubicBezTo>
                      <a:cubicBezTo>
                        <a:pt x="12" y="55"/>
                        <a:pt x="18" y="48"/>
                        <a:pt x="26" y="48"/>
                      </a:cubicBezTo>
                      <a:cubicBezTo>
                        <a:pt x="33" y="48"/>
                        <a:pt x="39" y="53"/>
                        <a:pt x="40" y="60"/>
                      </a:cubicBezTo>
                      <a:cubicBezTo>
                        <a:pt x="79" y="60"/>
                        <a:pt x="79" y="60"/>
                        <a:pt x="79" y="60"/>
                      </a:cubicBezTo>
                      <a:cubicBezTo>
                        <a:pt x="79" y="5"/>
                        <a:pt x="79" y="5"/>
                        <a:pt x="79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62"/>
                        <a:pt x="5" y="62"/>
                        <a:pt x="5" y="62"/>
                      </a:cubicBez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3175">
                  <a:solidFill>
                    <a:srgbClr val="FF6600"/>
                  </a:solidFill>
                </a:ln>
                <a:extLst/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78" name="Straight Connector 56"/>
                <p:cNvCxnSpPr/>
                <p:nvPr/>
              </p:nvCxnSpPr>
              <p:spPr bwMode="auto">
                <a:xfrm>
                  <a:off x="3594041" y="1822466"/>
                  <a:ext cx="72008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rnd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" name="Straight Connector 57"/>
                <p:cNvCxnSpPr/>
                <p:nvPr/>
              </p:nvCxnSpPr>
              <p:spPr bwMode="auto">
                <a:xfrm>
                  <a:off x="3618000" y="1840466"/>
                  <a:ext cx="54000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rnd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" name="Straight Connector 58"/>
                <p:cNvCxnSpPr/>
                <p:nvPr/>
              </p:nvCxnSpPr>
              <p:spPr bwMode="auto">
                <a:xfrm>
                  <a:off x="3650572" y="1858466"/>
                  <a:ext cx="36000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rnd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grpSp>
        <p:nvGrpSpPr>
          <p:cNvPr id="13" name="Grupo 12"/>
          <p:cNvGrpSpPr/>
          <p:nvPr/>
        </p:nvGrpSpPr>
        <p:grpSpPr>
          <a:xfrm>
            <a:off x="5036973" y="2644893"/>
            <a:ext cx="4152053" cy="523220"/>
            <a:chOff x="4953848" y="3146676"/>
            <a:chExt cx="4152053" cy="523220"/>
          </a:xfrm>
        </p:grpSpPr>
        <p:sp>
          <p:nvSpPr>
            <p:cNvPr id="66" name="CaixaDeTexto 34"/>
            <p:cNvSpPr txBox="1"/>
            <p:nvPr/>
          </p:nvSpPr>
          <p:spPr bwMode="auto">
            <a:xfrm>
              <a:off x="5596600" y="3146676"/>
              <a:ext cx="35093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000"/>
                </a:spcAft>
                <a:buClr>
                  <a:srgbClr val="000000"/>
                </a:buClr>
                <a:defRPr/>
              </a:pPr>
              <a:r>
                <a:rPr lang="en-GB" altLang="en-US" sz="1400" kern="0" dirty="0"/>
                <a:t>Our </a:t>
              </a:r>
              <a:r>
                <a:rPr lang="en-GB" altLang="en-US" sz="1400" b="1" kern="0" dirty="0">
                  <a:solidFill>
                    <a:schemeClr val="bg2"/>
                  </a:solidFill>
                </a:rPr>
                <a:t>service performance </a:t>
              </a:r>
              <a:r>
                <a:rPr lang="en-GB" altLang="en-US" sz="1400" kern="0" dirty="0"/>
                <a:t>is 98%. </a:t>
              </a:r>
              <a:br>
                <a:rPr lang="en-GB" altLang="en-US" sz="1400" kern="0" dirty="0"/>
              </a:br>
              <a:r>
                <a:rPr lang="en-GB" altLang="en-US" sz="1400" b="1" kern="0" dirty="0">
                  <a:solidFill>
                    <a:schemeClr val="bg2"/>
                  </a:solidFill>
                </a:rPr>
                <a:t>2% higher than industry average</a:t>
              </a:r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4953848" y="3171352"/>
              <a:ext cx="473869" cy="473869"/>
              <a:chOff x="4953848" y="3171352"/>
              <a:chExt cx="473869" cy="473869"/>
            </a:xfrm>
          </p:grpSpPr>
          <p:sp>
            <p:nvSpPr>
              <p:cNvPr id="114" name="Oval 10"/>
              <p:cNvSpPr>
                <a:spLocks noChangeArrowheads="1"/>
              </p:cNvSpPr>
              <p:nvPr/>
            </p:nvSpPr>
            <p:spPr bwMode="auto">
              <a:xfrm>
                <a:off x="4953848" y="3171352"/>
                <a:ext cx="473869" cy="473869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altLang="en-US"/>
              </a:p>
            </p:txBody>
          </p:sp>
          <p:grpSp>
            <p:nvGrpSpPr>
              <p:cNvPr id="86" name="Group 98"/>
              <p:cNvGrpSpPr/>
              <p:nvPr/>
            </p:nvGrpSpPr>
            <p:grpSpPr>
              <a:xfrm>
                <a:off x="5063469" y="3285502"/>
                <a:ext cx="254626" cy="245567"/>
                <a:chOff x="5143435" y="3485107"/>
                <a:chExt cx="254626" cy="245567"/>
              </a:xfrm>
            </p:grpSpPr>
            <p:sp>
              <p:nvSpPr>
                <p:cNvPr id="87" name="Down Arrow 96"/>
                <p:cNvSpPr/>
                <p:nvPr/>
              </p:nvSpPr>
              <p:spPr bwMode="auto">
                <a:xfrm flipV="1">
                  <a:off x="5143435" y="3658666"/>
                  <a:ext cx="127313" cy="72008"/>
                </a:xfrm>
                <a:prstGeom prst="downArrow">
                  <a:avLst/>
                </a:prstGeom>
                <a:solidFill>
                  <a:schemeClr val="bg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8" name="Down Arrow 97"/>
                <p:cNvSpPr/>
                <p:nvPr/>
              </p:nvSpPr>
              <p:spPr bwMode="auto">
                <a:xfrm flipV="1">
                  <a:off x="5270748" y="3485107"/>
                  <a:ext cx="127313" cy="245567"/>
                </a:xfrm>
                <a:prstGeom prst="downArrow">
                  <a:avLst/>
                </a:prstGeom>
                <a:solidFill>
                  <a:schemeClr val="bg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4" name="Grupo 13"/>
          <p:cNvGrpSpPr/>
          <p:nvPr/>
        </p:nvGrpSpPr>
        <p:grpSpPr>
          <a:xfrm>
            <a:off x="5036973" y="3645222"/>
            <a:ext cx="4150465" cy="738664"/>
            <a:chOff x="4953848" y="3881447"/>
            <a:chExt cx="4150465" cy="738664"/>
          </a:xfrm>
        </p:grpSpPr>
        <p:sp>
          <p:nvSpPr>
            <p:cNvPr id="49" name="CaixaDeTexto 48"/>
            <p:cNvSpPr txBox="1"/>
            <p:nvPr/>
          </p:nvSpPr>
          <p:spPr bwMode="auto">
            <a:xfrm>
              <a:off x="5613007" y="3881447"/>
              <a:ext cx="349130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000"/>
                </a:spcAft>
                <a:buClr>
                  <a:srgbClr val="000000"/>
                </a:buClr>
                <a:defRPr/>
              </a:pPr>
              <a:r>
                <a:rPr lang="en-GB" altLang="en-US" sz="1400" kern="0" dirty="0"/>
                <a:t>We are the only integrator to provide a </a:t>
              </a:r>
              <a:r>
                <a:rPr lang="en-GB" altLang="en-US" sz="1400" b="1" kern="0" dirty="0">
                  <a:solidFill>
                    <a:schemeClr val="bg2"/>
                  </a:solidFill>
                </a:rPr>
                <a:t>combination</a:t>
              </a:r>
              <a:r>
                <a:rPr lang="en-GB" altLang="en-US" sz="1400" kern="0" dirty="0"/>
                <a:t> of air, road, and special services </a:t>
              </a:r>
              <a:r>
                <a:rPr lang="en-GB" altLang="en-US" sz="1400" b="1" kern="0" dirty="0">
                  <a:solidFill>
                    <a:schemeClr val="bg2"/>
                  </a:solidFill>
                </a:rPr>
                <a:t>via one contact</a:t>
              </a:r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4953848" y="4020423"/>
              <a:ext cx="473869" cy="473869"/>
              <a:chOff x="4953848" y="4020423"/>
              <a:chExt cx="473869" cy="473869"/>
            </a:xfrm>
          </p:grpSpPr>
          <p:sp>
            <p:nvSpPr>
              <p:cNvPr id="117" name="Oval 10"/>
              <p:cNvSpPr>
                <a:spLocks noChangeArrowheads="1"/>
              </p:cNvSpPr>
              <p:nvPr/>
            </p:nvSpPr>
            <p:spPr bwMode="auto">
              <a:xfrm>
                <a:off x="4953848" y="4020423"/>
                <a:ext cx="473869" cy="473869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altLang="en-US"/>
              </a:p>
            </p:txBody>
          </p:sp>
          <p:grpSp>
            <p:nvGrpSpPr>
              <p:cNvPr id="91" name="Group 25"/>
              <p:cNvGrpSpPr/>
              <p:nvPr/>
            </p:nvGrpSpPr>
            <p:grpSpPr>
              <a:xfrm>
                <a:off x="5057439" y="4122673"/>
                <a:ext cx="266687" cy="269367"/>
                <a:chOff x="5033200" y="2895180"/>
                <a:chExt cx="266687" cy="269367"/>
              </a:xfrm>
            </p:grpSpPr>
            <p:sp>
              <p:nvSpPr>
                <p:cNvPr id="92" name="Freeform 58"/>
                <p:cNvSpPr>
                  <a:spLocks noEditPoints="1"/>
                </p:cNvSpPr>
                <p:nvPr/>
              </p:nvSpPr>
              <p:spPr bwMode="auto">
                <a:xfrm>
                  <a:off x="5033200" y="3051983"/>
                  <a:ext cx="266687" cy="112564"/>
                </a:xfrm>
                <a:custGeom>
                  <a:avLst/>
                  <a:gdLst>
                    <a:gd name="T0" fmla="*/ 2147483647 w 1822"/>
                    <a:gd name="T1" fmla="*/ 2147483647 h 771"/>
                    <a:gd name="T2" fmla="*/ 2147483647 w 1822"/>
                    <a:gd name="T3" fmla="*/ 2147483647 h 771"/>
                    <a:gd name="T4" fmla="*/ 2147483647 w 1822"/>
                    <a:gd name="T5" fmla="*/ 2147483647 h 771"/>
                    <a:gd name="T6" fmla="*/ 0 w 1822"/>
                    <a:gd name="T7" fmla="*/ 2147483647 h 771"/>
                    <a:gd name="T8" fmla="*/ 2147483647 w 1822"/>
                    <a:gd name="T9" fmla="*/ 2147483647 h 771"/>
                    <a:gd name="T10" fmla="*/ 2147483647 w 1822"/>
                    <a:gd name="T11" fmla="*/ 2147483647 h 771"/>
                    <a:gd name="T12" fmla="*/ 2147483647 w 1822"/>
                    <a:gd name="T13" fmla="*/ 2147483647 h 771"/>
                    <a:gd name="T14" fmla="*/ 2147483647 w 1822"/>
                    <a:gd name="T15" fmla="*/ 2147483647 h 771"/>
                    <a:gd name="T16" fmla="*/ 2147483647 w 1822"/>
                    <a:gd name="T17" fmla="*/ 2147483647 h 771"/>
                    <a:gd name="T18" fmla="*/ 2147483647 w 1822"/>
                    <a:gd name="T19" fmla="*/ 2147483647 h 771"/>
                    <a:gd name="T20" fmla="*/ 2147483647 w 1822"/>
                    <a:gd name="T21" fmla="*/ 2147483647 h 771"/>
                    <a:gd name="T22" fmla="*/ 2147483647 w 1822"/>
                    <a:gd name="T23" fmla="*/ 2147483647 h 771"/>
                    <a:gd name="T24" fmla="*/ 2147483647 w 1822"/>
                    <a:gd name="T25" fmla="*/ 2147483647 h 771"/>
                    <a:gd name="T26" fmla="*/ 2147483647 w 1822"/>
                    <a:gd name="T27" fmla="*/ 2147483647 h 771"/>
                    <a:gd name="T28" fmla="*/ 2147483647 w 1822"/>
                    <a:gd name="T29" fmla="*/ 2147483647 h 771"/>
                    <a:gd name="T30" fmla="*/ 2147483647 w 1822"/>
                    <a:gd name="T31" fmla="*/ 2147483647 h 771"/>
                    <a:gd name="T32" fmla="*/ 2147483647 w 1822"/>
                    <a:gd name="T33" fmla="*/ 2147483647 h 771"/>
                    <a:gd name="T34" fmla="*/ 2147483647 w 1822"/>
                    <a:gd name="T35" fmla="*/ 2147483647 h 771"/>
                    <a:gd name="T36" fmla="*/ 2147483647 w 1822"/>
                    <a:gd name="T37" fmla="*/ 2147483647 h 771"/>
                    <a:gd name="T38" fmla="*/ 2147483647 w 1822"/>
                    <a:gd name="T39" fmla="*/ 2147483647 h 771"/>
                    <a:gd name="T40" fmla="*/ 2147483647 w 1822"/>
                    <a:gd name="T41" fmla="*/ 2147483647 h 771"/>
                    <a:gd name="T42" fmla="*/ 2147483647 w 1822"/>
                    <a:gd name="T43" fmla="*/ 2147483647 h 771"/>
                    <a:gd name="T44" fmla="*/ 2147483647 w 1822"/>
                    <a:gd name="T45" fmla="*/ 2147483647 h 771"/>
                    <a:gd name="T46" fmla="*/ 2147483647 w 1822"/>
                    <a:gd name="T47" fmla="*/ 2147483647 h 771"/>
                    <a:gd name="T48" fmla="*/ 2147483647 w 1822"/>
                    <a:gd name="T49" fmla="*/ 2147483647 h 771"/>
                    <a:gd name="T50" fmla="*/ 2147483647 w 1822"/>
                    <a:gd name="T51" fmla="*/ 2147483647 h 771"/>
                    <a:gd name="T52" fmla="*/ 2147483647 w 1822"/>
                    <a:gd name="T53" fmla="*/ 2147483647 h 771"/>
                    <a:gd name="T54" fmla="*/ 2147483647 w 1822"/>
                    <a:gd name="T55" fmla="*/ 2147483647 h 771"/>
                    <a:gd name="T56" fmla="*/ 2147483647 w 1822"/>
                    <a:gd name="T57" fmla="*/ 2147483647 h 771"/>
                    <a:gd name="T58" fmla="*/ 2147483647 w 1822"/>
                    <a:gd name="T59" fmla="*/ 2147483647 h 771"/>
                    <a:gd name="T60" fmla="*/ 2147483647 w 1822"/>
                    <a:gd name="T61" fmla="*/ 2147483647 h 771"/>
                    <a:gd name="T62" fmla="*/ 2147483647 w 1822"/>
                    <a:gd name="T63" fmla="*/ 2147483647 h 771"/>
                    <a:gd name="T64" fmla="*/ 2147483647 w 1822"/>
                    <a:gd name="T65" fmla="*/ 2147483647 h 77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822" h="771">
                      <a:moveTo>
                        <a:pt x="911" y="771"/>
                      </a:moveTo>
                      <a:cubicBezTo>
                        <a:pt x="623" y="771"/>
                        <a:pt x="336" y="771"/>
                        <a:pt x="48" y="771"/>
                      </a:cubicBezTo>
                      <a:cubicBezTo>
                        <a:pt x="34" y="771"/>
                        <a:pt x="21" y="767"/>
                        <a:pt x="11" y="756"/>
                      </a:cubicBezTo>
                      <a:cubicBezTo>
                        <a:pt x="3" y="747"/>
                        <a:pt x="0" y="737"/>
                        <a:pt x="0" y="725"/>
                      </a:cubicBezTo>
                      <a:cubicBezTo>
                        <a:pt x="2" y="522"/>
                        <a:pt x="63" y="339"/>
                        <a:pt x="185" y="177"/>
                      </a:cubicBezTo>
                      <a:cubicBezTo>
                        <a:pt x="217" y="135"/>
                        <a:pt x="251" y="94"/>
                        <a:pt x="293" y="60"/>
                      </a:cubicBezTo>
                      <a:cubicBezTo>
                        <a:pt x="345" y="18"/>
                        <a:pt x="405" y="2"/>
                        <a:pt x="471" y="6"/>
                      </a:cubicBezTo>
                      <a:cubicBezTo>
                        <a:pt x="532" y="10"/>
                        <a:pt x="589" y="29"/>
                        <a:pt x="647" y="48"/>
                      </a:cubicBezTo>
                      <a:cubicBezTo>
                        <a:pt x="702" y="67"/>
                        <a:pt x="757" y="87"/>
                        <a:pt x="813" y="103"/>
                      </a:cubicBezTo>
                      <a:cubicBezTo>
                        <a:pt x="890" y="126"/>
                        <a:pt x="967" y="118"/>
                        <a:pt x="1043" y="93"/>
                      </a:cubicBezTo>
                      <a:cubicBezTo>
                        <a:pt x="1094" y="76"/>
                        <a:pt x="1146" y="58"/>
                        <a:pt x="1197" y="41"/>
                      </a:cubicBezTo>
                      <a:cubicBezTo>
                        <a:pt x="1245" y="24"/>
                        <a:pt x="1295" y="10"/>
                        <a:pt x="1346" y="7"/>
                      </a:cubicBezTo>
                      <a:cubicBezTo>
                        <a:pt x="1429" y="0"/>
                        <a:pt x="1500" y="27"/>
                        <a:pt x="1558" y="87"/>
                      </a:cubicBezTo>
                      <a:cubicBezTo>
                        <a:pt x="1678" y="210"/>
                        <a:pt x="1759" y="354"/>
                        <a:pt x="1798" y="522"/>
                      </a:cubicBezTo>
                      <a:cubicBezTo>
                        <a:pt x="1814" y="590"/>
                        <a:pt x="1821" y="658"/>
                        <a:pt x="1821" y="728"/>
                      </a:cubicBezTo>
                      <a:cubicBezTo>
                        <a:pt x="1822" y="751"/>
                        <a:pt x="1803" y="770"/>
                        <a:pt x="1780" y="771"/>
                      </a:cubicBezTo>
                      <a:cubicBezTo>
                        <a:pt x="1776" y="771"/>
                        <a:pt x="1773" y="771"/>
                        <a:pt x="1770" y="771"/>
                      </a:cubicBezTo>
                      <a:cubicBezTo>
                        <a:pt x="1483" y="771"/>
                        <a:pt x="1197" y="771"/>
                        <a:pt x="911" y="771"/>
                      </a:cubicBezTo>
                      <a:close/>
                      <a:moveTo>
                        <a:pt x="1732" y="683"/>
                      </a:moveTo>
                      <a:cubicBezTo>
                        <a:pt x="1732" y="680"/>
                        <a:pt x="1732" y="678"/>
                        <a:pt x="1732" y="676"/>
                      </a:cubicBezTo>
                      <a:cubicBezTo>
                        <a:pt x="1728" y="643"/>
                        <a:pt x="1726" y="609"/>
                        <a:pt x="1720" y="576"/>
                      </a:cubicBezTo>
                      <a:cubicBezTo>
                        <a:pt x="1689" y="411"/>
                        <a:pt x="1614" y="269"/>
                        <a:pt x="1496" y="149"/>
                      </a:cubicBezTo>
                      <a:cubicBezTo>
                        <a:pt x="1451" y="102"/>
                        <a:pt x="1398" y="86"/>
                        <a:pt x="1335" y="95"/>
                      </a:cubicBezTo>
                      <a:cubicBezTo>
                        <a:pt x="1290" y="102"/>
                        <a:pt x="1247" y="116"/>
                        <a:pt x="1205" y="131"/>
                      </a:cubicBezTo>
                      <a:cubicBezTo>
                        <a:pt x="1142" y="152"/>
                        <a:pt x="1080" y="177"/>
                        <a:pt x="1014" y="192"/>
                      </a:cubicBezTo>
                      <a:cubicBezTo>
                        <a:pt x="945" y="207"/>
                        <a:pt x="876" y="207"/>
                        <a:pt x="807" y="192"/>
                      </a:cubicBezTo>
                      <a:cubicBezTo>
                        <a:pt x="749" y="178"/>
                        <a:pt x="692" y="157"/>
                        <a:pt x="636" y="137"/>
                      </a:cubicBezTo>
                      <a:cubicBezTo>
                        <a:pt x="587" y="120"/>
                        <a:pt x="538" y="103"/>
                        <a:pt x="487" y="95"/>
                      </a:cubicBezTo>
                      <a:cubicBezTo>
                        <a:pt x="425" y="87"/>
                        <a:pt x="371" y="101"/>
                        <a:pt x="327" y="146"/>
                      </a:cubicBezTo>
                      <a:cubicBezTo>
                        <a:pt x="295" y="179"/>
                        <a:pt x="266" y="213"/>
                        <a:pt x="239" y="250"/>
                      </a:cubicBezTo>
                      <a:cubicBezTo>
                        <a:pt x="157" y="367"/>
                        <a:pt x="108" y="495"/>
                        <a:pt x="92" y="637"/>
                      </a:cubicBezTo>
                      <a:cubicBezTo>
                        <a:pt x="91" y="652"/>
                        <a:pt x="90" y="667"/>
                        <a:pt x="88" y="683"/>
                      </a:cubicBezTo>
                      <a:cubicBezTo>
                        <a:pt x="637" y="683"/>
                        <a:pt x="1184" y="683"/>
                        <a:pt x="1732" y="68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3" name="Freeform 59"/>
                <p:cNvSpPr>
                  <a:spLocks noEditPoints="1"/>
                </p:cNvSpPr>
                <p:nvPr/>
              </p:nvSpPr>
              <p:spPr bwMode="auto">
                <a:xfrm>
                  <a:off x="5088091" y="2895180"/>
                  <a:ext cx="156905" cy="156949"/>
                </a:xfrm>
                <a:custGeom>
                  <a:avLst/>
                  <a:gdLst>
                    <a:gd name="T0" fmla="*/ 2147483647 w 1072"/>
                    <a:gd name="T1" fmla="*/ 2147483647 h 1075"/>
                    <a:gd name="T2" fmla="*/ 2147483647 w 1072"/>
                    <a:gd name="T3" fmla="*/ 2147483647 h 1075"/>
                    <a:gd name="T4" fmla="*/ 2147483647 w 1072"/>
                    <a:gd name="T5" fmla="*/ 2147483647 h 1075"/>
                    <a:gd name="T6" fmla="*/ 2147483647 w 1072"/>
                    <a:gd name="T7" fmla="*/ 2147483647 h 1075"/>
                    <a:gd name="T8" fmla="*/ 2147483647 w 1072"/>
                    <a:gd name="T9" fmla="*/ 2147483647 h 1075"/>
                    <a:gd name="T10" fmla="*/ 2147483647 w 1072"/>
                    <a:gd name="T11" fmla="*/ 2147483647 h 1075"/>
                    <a:gd name="T12" fmla="*/ 2147483647 w 1072"/>
                    <a:gd name="T13" fmla="*/ 2147483647 h 1075"/>
                    <a:gd name="T14" fmla="*/ 2147483647 w 1072"/>
                    <a:gd name="T15" fmla="*/ 2147483647 h 1075"/>
                    <a:gd name="T16" fmla="*/ 2147483647 w 1072"/>
                    <a:gd name="T17" fmla="*/ 2147483647 h 1075"/>
                    <a:gd name="T18" fmla="*/ 2147483647 w 1072"/>
                    <a:gd name="T19" fmla="*/ 2147483647 h 10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072" h="1075">
                      <a:moveTo>
                        <a:pt x="536" y="1"/>
                      </a:moveTo>
                      <a:cubicBezTo>
                        <a:pt x="832" y="0"/>
                        <a:pt x="1072" y="240"/>
                        <a:pt x="1072" y="536"/>
                      </a:cubicBezTo>
                      <a:cubicBezTo>
                        <a:pt x="1072" y="834"/>
                        <a:pt x="832" y="1070"/>
                        <a:pt x="541" y="1072"/>
                      </a:cubicBezTo>
                      <a:cubicBezTo>
                        <a:pt x="243" y="1075"/>
                        <a:pt x="0" y="832"/>
                        <a:pt x="1" y="536"/>
                      </a:cubicBezTo>
                      <a:cubicBezTo>
                        <a:pt x="2" y="240"/>
                        <a:pt x="241" y="1"/>
                        <a:pt x="536" y="1"/>
                      </a:cubicBezTo>
                      <a:close/>
                      <a:moveTo>
                        <a:pt x="537" y="88"/>
                      </a:moveTo>
                      <a:cubicBezTo>
                        <a:pt x="289" y="88"/>
                        <a:pt x="88" y="288"/>
                        <a:pt x="88" y="536"/>
                      </a:cubicBezTo>
                      <a:cubicBezTo>
                        <a:pt x="88" y="782"/>
                        <a:pt x="289" y="984"/>
                        <a:pt x="533" y="985"/>
                      </a:cubicBezTo>
                      <a:cubicBezTo>
                        <a:pt x="781" y="986"/>
                        <a:pt x="984" y="787"/>
                        <a:pt x="985" y="537"/>
                      </a:cubicBezTo>
                      <a:cubicBezTo>
                        <a:pt x="985" y="289"/>
                        <a:pt x="784" y="88"/>
                        <a:pt x="537" y="88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38" name="Marcador de Posição do Rodapé 4"/>
          <p:cNvSpPr>
            <a:spLocks noGrp="1"/>
          </p:cNvSpPr>
          <p:nvPr>
            <p:ph type="ftr" sz="quarter" idx="10"/>
          </p:nvPr>
        </p:nvSpPr>
        <p:spPr>
          <a:xfrm>
            <a:off x="569913" y="5064125"/>
            <a:ext cx="7581900" cy="29686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altLang="en-US" dirty="0" smtClean="0"/>
              <a:t>HEALTHCARE PEOPLE: MEDICAL DEVICE TECHNOLOGY (</a:t>
            </a:r>
            <a:fld id="{731E4F58-91AB-407B-9EDB-D3AEA1BCFAB7}" type="datetime4">
              <a:rPr lang="en-GB" altLang="en-US" smtClean="0"/>
              <a:pPr/>
              <a:t>07 January 2015</a:t>
            </a:fld>
            <a:r>
              <a:rPr lang="en-GB" altLang="en-US" dirty="0" smtClean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32610105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13" y="555625"/>
            <a:ext cx="8535987" cy="908050"/>
          </a:xfrm>
        </p:spPr>
        <p:txBody>
          <a:bodyPr/>
          <a:lstStyle/>
          <a:p>
            <a:r>
              <a:rPr lang="en-GB" dirty="0"/>
              <a:t>EMPOWERED BY THE </a:t>
            </a:r>
            <a:r>
              <a:rPr lang="en-GB" b="1" dirty="0"/>
              <a:t>WIDEST </a:t>
            </a:r>
            <a:r>
              <a:rPr lang="en-GB" b="1" dirty="0" smtClean="0"/>
              <a:t>RANGE</a:t>
            </a:r>
            <a:br>
              <a:rPr lang="en-GB" b="1" dirty="0" smtClean="0"/>
            </a:br>
            <a:r>
              <a:rPr lang="en-GB" dirty="0" smtClean="0"/>
              <a:t>OF </a:t>
            </a:r>
            <a:r>
              <a:rPr lang="en-GB" b="1" dirty="0" smtClean="0"/>
              <a:t>DELIVERY </a:t>
            </a:r>
            <a:r>
              <a:rPr lang="en-GB" b="1" dirty="0"/>
              <a:t>OPTIONS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69913" y="1477963"/>
            <a:ext cx="8531225" cy="503237"/>
          </a:xfrm>
        </p:spPr>
        <p:txBody>
          <a:bodyPr/>
          <a:lstStyle/>
          <a:p>
            <a:r>
              <a:rPr lang="en-GB" sz="1500" dirty="0">
                <a:solidFill>
                  <a:schemeClr val="tx1"/>
                </a:solidFill>
              </a:rPr>
              <a:t>We offer a unique range of services and delivery options via one contact </a:t>
            </a:r>
            <a:r>
              <a:rPr lang="en-GB" sz="1500" dirty="0" smtClean="0">
                <a:solidFill>
                  <a:schemeClr val="tx1"/>
                </a:solidFill>
              </a:rPr>
              <a:t>compared</a:t>
            </a:r>
            <a:br>
              <a:rPr lang="en-GB" sz="1500" dirty="0" smtClean="0">
                <a:solidFill>
                  <a:schemeClr val="tx1"/>
                </a:solidFill>
              </a:rPr>
            </a:br>
            <a:r>
              <a:rPr lang="en-GB" sz="1500" dirty="0" smtClean="0">
                <a:solidFill>
                  <a:schemeClr val="tx1"/>
                </a:solidFill>
              </a:rPr>
              <a:t>to any other </a:t>
            </a:r>
            <a:r>
              <a:rPr lang="en-GB" sz="1500" dirty="0">
                <a:solidFill>
                  <a:schemeClr val="tx1"/>
                </a:solidFill>
              </a:rPr>
              <a:t>integrator or freight forwarder: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CCE17C-C508-4F0A-A60F-D1A4579862F7}" type="slidenum">
              <a:rPr lang="en-GB" altLang="en-US" smtClean="0"/>
              <a:pPr/>
              <a:t>5</a:t>
            </a:fld>
            <a:endParaRPr lang="en-GB" altLang="en-US"/>
          </a:p>
        </p:txBody>
      </p:sp>
      <p:sp>
        <p:nvSpPr>
          <p:cNvPr id="12" name="Rectangle 11"/>
          <p:cNvSpPr/>
          <p:nvPr/>
        </p:nvSpPr>
        <p:spPr>
          <a:xfrm>
            <a:off x="468313" y="4289809"/>
            <a:ext cx="878363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5000"/>
              </a:lnSpc>
              <a:spcAft>
                <a:spcPct val="40000"/>
              </a:spcAft>
            </a:pPr>
            <a:r>
              <a:rPr lang="en-GB" sz="1500" dirty="0">
                <a:latin typeface="Arial"/>
              </a:rPr>
              <a:t>In addition, we are the only integrator to offer specific customer delivery options for express</a:t>
            </a:r>
            <a:br>
              <a:rPr lang="en-GB" sz="1500" dirty="0">
                <a:latin typeface="Arial"/>
              </a:rPr>
            </a:br>
            <a:r>
              <a:rPr lang="en-GB" sz="1500" dirty="0">
                <a:latin typeface="Arial"/>
              </a:rPr>
              <a:t>deliveries by road e.g</a:t>
            </a:r>
            <a:r>
              <a:rPr lang="en-GB" sz="1500" dirty="0" smtClean="0">
                <a:latin typeface="Arial"/>
              </a:rPr>
              <a:t>. </a:t>
            </a:r>
            <a:r>
              <a:rPr lang="en-GB" sz="1500" dirty="0">
                <a:latin typeface="Arial"/>
              </a:rPr>
              <a:t>timed deliveries, </a:t>
            </a:r>
            <a:r>
              <a:rPr lang="en-GB" sz="1500" dirty="0" smtClean="0">
                <a:latin typeface="Arial"/>
              </a:rPr>
              <a:t>non-ground floor deliveries.</a:t>
            </a:r>
            <a:endParaRPr lang="en-GB" sz="1500" dirty="0">
              <a:latin typeface="Arial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69913" y="2111375"/>
            <a:ext cx="2736134" cy="2092437"/>
            <a:chOff x="569913" y="2111375"/>
            <a:chExt cx="2736134" cy="2092437"/>
          </a:xfrm>
        </p:grpSpPr>
        <p:pic>
          <p:nvPicPr>
            <p:cNvPr id="20" name="Picture 2" descr="http://brandweb.tnt.com/content/dam/brand/2__image_library/rebrand_people/Instrumental0003.jpg/_jcr_content/renditions/cq5dam.thumbnail.319.319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385" r="-4" b="6383"/>
            <a:stretch/>
          </p:blipFill>
          <p:spPr bwMode="auto">
            <a:xfrm>
              <a:off x="569913" y="2111375"/>
              <a:ext cx="2736134" cy="1040199"/>
            </a:xfrm>
            <a:prstGeom prst="rect">
              <a:avLst/>
            </a:prstGeom>
            <a:noFill/>
          </p:spPr>
        </p:pic>
        <p:grpSp>
          <p:nvGrpSpPr>
            <p:cNvPr id="7" name="Grupo 6"/>
            <p:cNvGrpSpPr/>
            <p:nvPr/>
          </p:nvGrpSpPr>
          <p:grpSpPr>
            <a:xfrm>
              <a:off x="569913" y="3151574"/>
              <a:ext cx="2736134" cy="1052238"/>
              <a:chOff x="569913" y="3151574"/>
              <a:chExt cx="2736134" cy="1052238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569913" y="3151574"/>
                <a:ext cx="2736134" cy="105223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lIns="72000" tIns="18000" rIns="72000" bIns="18000"/>
              <a:lstStyle/>
              <a:p>
                <a:r>
                  <a:rPr lang="en-GB" altLang="en-US" sz="1400" dirty="0">
                    <a:solidFill>
                      <a:schemeClr val="bg1"/>
                    </a:solidFill>
                  </a:rPr>
                  <a:t>With TNT you can always combine dedicated first </a:t>
                </a:r>
                <a:r>
                  <a:rPr lang="en-GB" altLang="en-US" sz="1400" dirty="0" smtClean="0">
                    <a:solidFill>
                      <a:schemeClr val="bg1"/>
                    </a:solidFill>
                  </a:rPr>
                  <a:t>or</a:t>
                </a:r>
                <a:br>
                  <a:rPr lang="en-GB" altLang="en-US" sz="1400" dirty="0" smtClean="0">
                    <a:solidFill>
                      <a:schemeClr val="bg1"/>
                    </a:solidFill>
                  </a:rPr>
                </a:br>
                <a:r>
                  <a:rPr lang="en-GB" altLang="en-US" sz="1400" dirty="0" smtClean="0">
                    <a:solidFill>
                      <a:schemeClr val="bg1"/>
                    </a:solidFill>
                  </a:rPr>
                  <a:t>last </a:t>
                </a:r>
                <a:r>
                  <a:rPr lang="en-GB" altLang="en-US" sz="1400" dirty="0">
                    <a:solidFill>
                      <a:schemeClr val="bg1"/>
                    </a:solidFill>
                  </a:rPr>
                  <a:t>mile delivery </a:t>
                </a:r>
                <a:r>
                  <a:rPr lang="en-GB" altLang="en-US" sz="1400" dirty="0" smtClean="0">
                    <a:solidFill>
                      <a:schemeClr val="bg1"/>
                    </a:solidFill>
                  </a:rPr>
                  <a:t>with</a:t>
                </a:r>
                <a:br>
                  <a:rPr lang="en-GB" altLang="en-US" sz="1400" dirty="0" smtClean="0">
                    <a:solidFill>
                      <a:schemeClr val="bg1"/>
                    </a:solidFill>
                  </a:rPr>
                </a:br>
                <a:r>
                  <a:rPr lang="en-GB" altLang="en-US" sz="1400" dirty="0" smtClean="0">
                    <a:solidFill>
                      <a:schemeClr val="bg1"/>
                    </a:solidFill>
                  </a:rPr>
                  <a:t>network </a:t>
                </a:r>
                <a:r>
                  <a:rPr lang="en-GB" altLang="en-US" sz="1400" dirty="0">
                    <a:solidFill>
                      <a:schemeClr val="bg1"/>
                    </a:solidFill>
                  </a:rPr>
                  <a:t>transportation</a:t>
                </a: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2758926" y="3628336"/>
                <a:ext cx="547121" cy="575476"/>
              </a:xfrm>
              <a:custGeom>
                <a:avLst/>
                <a:gdLst>
                  <a:gd name="T0" fmla="*/ 0 w 1141"/>
                  <a:gd name="T1" fmla="*/ 939 h 1200"/>
                  <a:gd name="T2" fmla="*/ 37 w 1141"/>
                  <a:gd name="T3" fmla="*/ 1200 h 1200"/>
                  <a:gd name="T4" fmla="*/ 532 w 1141"/>
                  <a:gd name="T5" fmla="*/ 1200 h 1200"/>
                  <a:gd name="T6" fmla="*/ 455 w 1141"/>
                  <a:gd name="T7" fmla="*/ 939 h 1200"/>
                  <a:gd name="T8" fmla="*/ 937 w 1141"/>
                  <a:gd name="T9" fmla="*/ 457 h 1200"/>
                  <a:gd name="T10" fmla="*/ 1141 w 1141"/>
                  <a:gd name="T11" fmla="*/ 503 h 1200"/>
                  <a:gd name="T12" fmla="*/ 1141 w 1141"/>
                  <a:gd name="T13" fmla="*/ 23 h 1200"/>
                  <a:gd name="T14" fmla="*/ 937 w 1141"/>
                  <a:gd name="T15" fmla="*/ 0 h 1200"/>
                  <a:gd name="T16" fmla="*/ 0 w 1141"/>
                  <a:gd name="T17" fmla="*/ 939 h 12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41"/>
                  <a:gd name="T28" fmla="*/ 0 h 1200"/>
                  <a:gd name="T29" fmla="*/ 1141 w 1141"/>
                  <a:gd name="T30" fmla="*/ 1200 h 12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41" h="1200">
                    <a:moveTo>
                      <a:pt x="0" y="939"/>
                    </a:moveTo>
                    <a:cubicBezTo>
                      <a:pt x="0" y="1029"/>
                      <a:pt x="13" y="1117"/>
                      <a:pt x="37" y="1200"/>
                    </a:cubicBezTo>
                    <a:cubicBezTo>
                      <a:pt x="532" y="1200"/>
                      <a:pt x="532" y="1200"/>
                      <a:pt x="532" y="1200"/>
                    </a:cubicBezTo>
                    <a:cubicBezTo>
                      <a:pt x="484" y="1125"/>
                      <a:pt x="455" y="1035"/>
                      <a:pt x="455" y="939"/>
                    </a:cubicBezTo>
                    <a:cubicBezTo>
                      <a:pt x="455" y="673"/>
                      <a:pt x="671" y="457"/>
                      <a:pt x="937" y="457"/>
                    </a:cubicBezTo>
                    <a:cubicBezTo>
                      <a:pt x="1010" y="457"/>
                      <a:pt x="1079" y="473"/>
                      <a:pt x="1141" y="503"/>
                    </a:cubicBezTo>
                    <a:cubicBezTo>
                      <a:pt x="1141" y="23"/>
                      <a:pt x="1141" y="23"/>
                      <a:pt x="1141" y="23"/>
                    </a:cubicBezTo>
                    <a:cubicBezTo>
                      <a:pt x="1075" y="8"/>
                      <a:pt x="1007" y="0"/>
                      <a:pt x="937" y="0"/>
                    </a:cubicBezTo>
                    <a:cubicBezTo>
                      <a:pt x="420" y="0"/>
                      <a:pt x="0" y="421"/>
                      <a:pt x="0" y="9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3" name="Grupo 12"/>
          <p:cNvGrpSpPr/>
          <p:nvPr/>
        </p:nvGrpSpPr>
        <p:grpSpPr>
          <a:xfrm>
            <a:off x="3472128" y="2115392"/>
            <a:ext cx="2736134" cy="2088420"/>
            <a:chOff x="3485776" y="2115392"/>
            <a:chExt cx="2736134" cy="2088420"/>
          </a:xfrm>
        </p:grpSpPr>
        <p:pic>
          <p:nvPicPr>
            <p:cNvPr id="22" name="Picture 5" descr="http://brandweb.tnt.com/content/dam/brand/2__image_library/rebrand_vehicles/wind_energy_01_39L.jpg/_jcr_content/renditions/cq5dam.thumbnail.319.319.png"/>
            <p:cNvPicPr>
              <a:picLocks noChangeAspect="1" noChangeArrowheads="1"/>
            </p:cNvPicPr>
            <p:nvPr/>
          </p:nvPicPr>
          <p:blipFill>
            <a:blip r:embed="rId4" cstate="print"/>
            <a:srcRect t="37058"/>
            <a:stretch>
              <a:fillRect/>
            </a:stretch>
          </p:blipFill>
          <p:spPr bwMode="auto">
            <a:xfrm>
              <a:off x="3485843" y="2115392"/>
              <a:ext cx="2736000" cy="1119484"/>
            </a:xfrm>
            <a:prstGeom prst="rect">
              <a:avLst/>
            </a:prstGeom>
            <a:noFill/>
          </p:spPr>
        </p:pic>
        <p:grpSp>
          <p:nvGrpSpPr>
            <p:cNvPr id="9" name="Grupo 8"/>
            <p:cNvGrpSpPr/>
            <p:nvPr/>
          </p:nvGrpSpPr>
          <p:grpSpPr>
            <a:xfrm>
              <a:off x="3485776" y="3151574"/>
              <a:ext cx="2736134" cy="1052238"/>
              <a:chOff x="3485776" y="3151574"/>
              <a:chExt cx="2736134" cy="1052238"/>
            </a:xfrm>
          </p:grpSpPr>
          <p:sp>
            <p:nvSpPr>
              <p:cNvPr id="6" name="Rectangle 9"/>
              <p:cNvSpPr>
                <a:spLocks noChangeArrowheads="1"/>
              </p:cNvSpPr>
              <p:nvPr/>
            </p:nvSpPr>
            <p:spPr bwMode="auto">
              <a:xfrm>
                <a:off x="3485776" y="3151574"/>
                <a:ext cx="2736134" cy="105223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lIns="72000" tIns="18000" rIns="72000" bIns="18000"/>
              <a:lstStyle/>
              <a:p>
                <a:r>
                  <a:rPr lang="en-GB" altLang="en-US" sz="1400" dirty="0">
                    <a:solidFill>
                      <a:schemeClr val="bg1"/>
                    </a:solidFill>
                  </a:rPr>
                  <a:t>We are the only </a:t>
                </a:r>
                <a:r>
                  <a:rPr lang="en-GB" altLang="en-US" sz="1400" dirty="0" smtClean="0">
                    <a:solidFill>
                      <a:schemeClr val="bg1"/>
                    </a:solidFill>
                  </a:rPr>
                  <a:t>integrator</a:t>
                </a:r>
                <a:br>
                  <a:rPr lang="en-GB" altLang="en-US" sz="1400" dirty="0" smtClean="0">
                    <a:solidFill>
                      <a:schemeClr val="bg1"/>
                    </a:solidFill>
                  </a:rPr>
                </a:br>
                <a:r>
                  <a:rPr lang="en-GB" altLang="en-US" sz="1400" dirty="0" smtClean="0">
                    <a:solidFill>
                      <a:schemeClr val="bg1"/>
                    </a:solidFill>
                  </a:rPr>
                  <a:t>to </a:t>
                </a:r>
                <a:r>
                  <a:rPr lang="en-GB" altLang="en-US" sz="1400" dirty="0">
                    <a:solidFill>
                      <a:schemeClr val="bg1"/>
                    </a:solidFill>
                  </a:rPr>
                  <a:t>offer Direct Express </a:t>
                </a:r>
                <a:r>
                  <a:rPr lang="en-GB" altLang="en-US" sz="1400" dirty="0" smtClean="0">
                    <a:solidFill>
                      <a:schemeClr val="bg1"/>
                    </a:solidFill>
                  </a:rPr>
                  <a:t>to</a:t>
                </a:r>
                <a:br>
                  <a:rPr lang="en-GB" altLang="en-US" sz="1400" dirty="0" smtClean="0">
                    <a:solidFill>
                      <a:schemeClr val="bg1"/>
                    </a:solidFill>
                  </a:rPr>
                </a:br>
                <a:r>
                  <a:rPr lang="en-GB" altLang="en-US" sz="1400" dirty="0" smtClean="0">
                    <a:solidFill>
                      <a:schemeClr val="bg1"/>
                    </a:solidFill>
                  </a:rPr>
                  <a:t>ensure </a:t>
                </a:r>
                <a:r>
                  <a:rPr lang="en-GB" altLang="en-US" sz="1400" dirty="0">
                    <a:solidFill>
                      <a:schemeClr val="bg1"/>
                    </a:solidFill>
                  </a:rPr>
                  <a:t>top speed </a:t>
                </a:r>
                <a:r>
                  <a:rPr lang="en-GB" altLang="en-US" sz="1400" dirty="0" smtClean="0">
                    <a:solidFill>
                      <a:schemeClr val="bg1"/>
                    </a:solidFill>
                  </a:rPr>
                  <a:t>for</a:t>
                </a:r>
                <a:br>
                  <a:rPr lang="en-GB" altLang="en-US" sz="1400" dirty="0" smtClean="0">
                    <a:solidFill>
                      <a:schemeClr val="bg1"/>
                    </a:solidFill>
                  </a:rPr>
                </a:br>
                <a:r>
                  <a:rPr lang="en-GB" altLang="en-US" sz="1400" dirty="0" smtClean="0">
                    <a:solidFill>
                      <a:schemeClr val="bg1"/>
                    </a:solidFill>
                  </a:rPr>
                  <a:t>your shipments </a:t>
                </a:r>
                <a:endParaRPr lang="en-GB" alt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5670671" y="3628336"/>
                <a:ext cx="547121" cy="575476"/>
              </a:xfrm>
              <a:custGeom>
                <a:avLst/>
                <a:gdLst>
                  <a:gd name="T0" fmla="*/ 0 w 1141"/>
                  <a:gd name="T1" fmla="*/ 939 h 1200"/>
                  <a:gd name="T2" fmla="*/ 37 w 1141"/>
                  <a:gd name="T3" fmla="*/ 1200 h 1200"/>
                  <a:gd name="T4" fmla="*/ 532 w 1141"/>
                  <a:gd name="T5" fmla="*/ 1200 h 1200"/>
                  <a:gd name="T6" fmla="*/ 455 w 1141"/>
                  <a:gd name="T7" fmla="*/ 939 h 1200"/>
                  <a:gd name="T8" fmla="*/ 937 w 1141"/>
                  <a:gd name="T9" fmla="*/ 457 h 1200"/>
                  <a:gd name="T10" fmla="*/ 1141 w 1141"/>
                  <a:gd name="T11" fmla="*/ 503 h 1200"/>
                  <a:gd name="T12" fmla="*/ 1141 w 1141"/>
                  <a:gd name="T13" fmla="*/ 23 h 1200"/>
                  <a:gd name="T14" fmla="*/ 937 w 1141"/>
                  <a:gd name="T15" fmla="*/ 0 h 1200"/>
                  <a:gd name="T16" fmla="*/ 0 w 1141"/>
                  <a:gd name="T17" fmla="*/ 939 h 12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41"/>
                  <a:gd name="T28" fmla="*/ 0 h 1200"/>
                  <a:gd name="T29" fmla="*/ 1141 w 1141"/>
                  <a:gd name="T30" fmla="*/ 1200 h 12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41" h="1200">
                    <a:moveTo>
                      <a:pt x="0" y="939"/>
                    </a:moveTo>
                    <a:cubicBezTo>
                      <a:pt x="0" y="1029"/>
                      <a:pt x="13" y="1117"/>
                      <a:pt x="37" y="1200"/>
                    </a:cubicBezTo>
                    <a:cubicBezTo>
                      <a:pt x="532" y="1200"/>
                      <a:pt x="532" y="1200"/>
                      <a:pt x="532" y="1200"/>
                    </a:cubicBezTo>
                    <a:cubicBezTo>
                      <a:pt x="484" y="1125"/>
                      <a:pt x="455" y="1035"/>
                      <a:pt x="455" y="939"/>
                    </a:cubicBezTo>
                    <a:cubicBezTo>
                      <a:pt x="455" y="673"/>
                      <a:pt x="671" y="457"/>
                      <a:pt x="937" y="457"/>
                    </a:cubicBezTo>
                    <a:cubicBezTo>
                      <a:pt x="1010" y="457"/>
                      <a:pt x="1079" y="473"/>
                      <a:pt x="1141" y="503"/>
                    </a:cubicBezTo>
                    <a:cubicBezTo>
                      <a:pt x="1141" y="23"/>
                      <a:pt x="1141" y="23"/>
                      <a:pt x="1141" y="23"/>
                    </a:cubicBezTo>
                    <a:cubicBezTo>
                      <a:pt x="1075" y="8"/>
                      <a:pt x="1007" y="0"/>
                      <a:pt x="937" y="0"/>
                    </a:cubicBezTo>
                    <a:cubicBezTo>
                      <a:pt x="420" y="0"/>
                      <a:pt x="0" y="421"/>
                      <a:pt x="0" y="9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upo 13"/>
          <p:cNvGrpSpPr/>
          <p:nvPr/>
        </p:nvGrpSpPr>
        <p:grpSpPr>
          <a:xfrm>
            <a:off x="6371353" y="2111375"/>
            <a:ext cx="2739310" cy="2092437"/>
            <a:chOff x="6371353" y="2111375"/>
            <a:chExt cx="2739310" cy="2092437"/>
          </a:xfrm>
        </p:grpSpPr>
        <p:pic>
          <p:nvPicPr>
            <p:cNvPr id="21" name="Picture 4" descr="http://brandweb.tnt.com/content/dam/brand/2__image_library/rebrand_vehicles/08tnt_12_39L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6385" b="6383"/>
            <a:stretch/>
          </p:blipFill>
          <p:spPr bwMode="auto">
            <a:xfrm>
              <a:off x="6371353" y="2111375"/>
              <a:ext cx="2736000" cy="1040199"/>
            </a:xfrm>
            <a:prstGeom prst="rect">
              <a:avLst/>
            </a:prstGeom>
            <a:noFill/>
          </p:spPr>
        </p:pic>
        <p:grpSp>
          <p:nvGrpSpPr>
            <p:cNvPr id="11" name="Grupo 10"/>
            <p:cNvGrpSpPr/>
            <p:nvPr/>
          </p:nvGrpSpPr>
          <p:grpSpPr>
            <a:xfrm>
              <a:off x="6371353" y="3151574"/>
              <a:ext cx="2739310" cy="1052238"/>
              <a:chOff x="6371353" y="3151574"/>
              <a:chExt cx="2739310" cy="1052238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6371353" y="3151574"/>
                <a:ext cx="2734547" cy="105223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lIns="72000" tIns="18000" rIns="72000" bIns="18000"/>
              <a:lstStyle/>
              <a:p>
                <a:r>
                  <a:rPr lang="en-GB" altLang="en-US" sz="1400" dirty="0">
                    <a:solidFill>
                      <a:schemeClr val="bg1"/>
                    </a:solidFill>
                  </a:rPr>
                  <a:t>We are able to deliver </a:t>
                </a:r>
                <a:r>
                  <a:rPr lang="en-GB" altLang="en-US" sz="1400" dirty="0" smtClean="0">
                    <a:solidFill>
                      <a:schemeClr val="bg1"/>
                    </a:solidFill>
                  </a:rPr>
                  <a:t>to</a:t>
                </a:r>
                <a:br>
                  <a:rPr lang="en-GB" altLang="en-US" sz="1400" dirty="0" smtClean="0">
                    <a:solidFill>
                      <a:schemeClr val="bg1"/>
                    </a:solidFill>
                  </a:rPr>
                </a:br>
                <a:r>
                  <a:rPr lang="en-GB" altLang="en-US" sz="1400" dirty="0" smtClean="0">
                    <a:solidFill>
                      <a:schemeClr val="bg1"/>
                    </a:solidFill>
                  </a:rPr>
                  <a:t>specific departments</a:t>
                </a:r>
                <a:br>
                  <a:rPr lang="en-GB" altLang="en-US" sz="1400" dirty="0" smtClean="0">
                    <a:solidFill>
                      <a:schemeClr val="bg1"/>
                    </a:solidFill>
                  </a:rPr>
                </a:br>
                <a:r>
                  <a:rPr lang="en-GB" altLang="en-US" sz="1400" dirty="0" smtClean="0">
                    <a:solidFill>
                      <a:schemeClr val="bg1"/>
                    </a:solidFill>
                  </a:rPr>
                  <a:t>within </a:t>
                </a:r>
                <a:r>
                  <a:rPr lang="en-GB" altLang="en-US" sz="1400" dirty="0">
                    <a:solidFill>
                      <a:schemeClr val="bg1"/>
                    </a:solidFill>
                  </a:rPr>
                  <a:t>hospitals </a:t>
                </a:r>
                <a:r>
                  <a:rPr lang="en-GB" altLang="en-US" sz="1400" dirty="0" smtClean="0">
                    <a:solidFill>
                      <a:schemeClr val="bg1"/>
                    </a:solidFill>
                  </a:rPr>
                  <a:t>and</a:t>
                </a:r>
                <a:br>
                  <a:rPr lang="en-GB" altLang="en-US" sz="1400" dirty="0" smtClean="0">
                    <a:solidFill>
                      <a:schemeClr val="bg1"/>
                    </a:solidFill>
                  </a:rPr>
                </a:br>
                <a:r>
                  <a:rPr lang="en-GB" altLang="en-US" sz="1400" dirty="0" smtClean="0">
                    <a:solidFill>
                      <a:schemeClr val="bg1"/>
                    </a:solidFill>
                  </a:rPr>
                  <a:t>to </a:t>
                </a:r>
                <a:r>
                  <a:rPr lang="en-GB" altLang="en-US" sz="1400" dirty="0">
                    <a:solidFill>
                      <a:schemeClr val="bg1"/>
                    </a:solidFill>
                  </a:rPr>
                  <a:t>the named recipient</a:t>
                </a:r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8563542" y="3628336"/>
                <a:ext cx="547121" cy="575476"/>
              </a:xfrm>
              <a:custGeom>
                <a:avLst/>
                <a:gdLst>
                  <a:gd name="T0" fmla="*/ 0 w 1141"/>
                  <a:gd name="T1" fmla="*/ 939 h 1200"/>
                  <a:gd name="T2" fmla="*/ 37 w 1141"/>
                  <a:gd name="T3" fmla="*/ 1200 h 1200"/>
                  <a:gd name="T4" fmla="*/ 532 w 1141"/>
                  <a:gd name="T5" fmla="*/ 1200 h 1200"/>
                  <a:gd name="T6" fmla="*/ 455 w 1141"/>
                  <a:gd name="T7" fmla="*/ 939 h 1200"/>
                  <a:gd name="T8" fmla="*/ 937 w 1141"/>
                  <a:gd name="T9" fmla="*/ 457 h 1200"/>
                  <a:gd name="T10" fmla="*/ 1141 w 1141"/>
                  <a:gd name="T11" fmla="*/ 503 h 1200"/>
                  <a:gd name="T12" fmla="*/ 1141 w 1141"/>
                  <a:gd name="T13" fmla="*/ 23 h 1200"/>
                  <a:gd name="T14" fmla="*/ 937 w 1141"/>
                  <a:gd name="T15" fmla="*/ 0 h 1200"/>
                  <a:gd name="T16" fmla="*/ 0 w 1141"/>
                  <a:gd name="T17" fmla="*/ 939 h 12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41"/>
                  <a:gd name="T28" fmla="*/ 0 h 1200"/>
                  <a:gd name="T29" fmla="*/ 1141 w 1141"/>
                  <a:gd name="T30" fmla="*/ 1200 h 12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41" h="1200">
                    <a:moveTo>
                      <a:pt x="0" y="939"/>
                    </a:moveTo>
                    <a:cubicBezTo>
                      <a:pt x="0" y="1029"/>
                      <a:pt x="13" y="1117"/>
                      <a:pt x="37" y="1200"/>
                    </a:cubicBezTo>
                    <a:cubicBezTo>
                      <a:pt x="532" y="1200"/>
                      <a:pt x="532" y="1200"/>
                      <a:pt x="532" y="1200"/>
                    </a:cubicBezTo>
                    <a:cubicBezTo>
                      <a:pt x="484" y="1125"/>
                      <a:pt x="455" y="1035"/>
                      <a:pt x="455" y="939"/>
                    </a:cubicBezTo>
                    <a:cubicBezTo>
                      <a:pt x="455" y="673"/>
                      <a:pt x="671" y="457"/>
                      <a:pt x="937" y="457"/>
                    </a:cubicBezTo>
                    <a:cubicBezTo>
                      <a:pt x="1010" y="457"/>
                      <a:pt x="1079" y="473"/>
                      <a:pt x="1141" y="503"/>
                    </a:cubicBezTo>
                    <a:cubicBezTo>
                      <a:pt x="1141" y="23"/>
                      <a:pt x="1141" y="23"/>
                      <a:pt x="1141" y="23"/>
                    </a:cubicBezTo>
                    <a:cubicBezTo>
                      <a:pt x="1075" y="8"/>
                      <a:pt x="1007" y="0"/>
                      <a:pt x="937" y="0"/>
                    </a:cubicBezTo>
                    <a:cubicBezTo>
                      <a:pt x="420" y="0"/>
                      <a:pt x="0" y="421"/>
                      <a:pt x="0" y="9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3" name="Marcador de Posição do Rodapé 4"/>
          <p:cNvSpPr>
            <a:spLocks noGrp="1"/>
          </p:cNvSpPr>
          <p:nvPr>
            <p:ph type="ftr" sz="quarter" idx="10"/>
          </p:nvPr>
        </p:nvSpPr>
        <p:spPr>
          <a:xfrm>
            <a:off x="569913" y="5064125"/>
            <a:ext cx="7581900" cy="29686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altLang="en-US" dirty="0" smtClean="0"/>
              <a:t>HEALTHCARE PEOPLE: MEDICAL DEVICE TECHNOLOGY (</a:t>
            </a:r>
            <a:fld id="{731E4F58-91AB-407B-9EDB-D3AEA1BCFAB7}" type="datetime4">
              <a:rPr lang="en-GB" altLang="en-US" smtClean="0"/>
              <a:pPr/>
              <a:t>07 January 2015</a:t>
            </a:fld>
            <a:r>
              <a:rPr lang="en-GB" altLang="en-US" dirty="0" smtClean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4613129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7717E-6 0.06677 L 2.67717E-6 3.207E-7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7717E-6 0.06677 L 2.67717E-6 3.207E-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7717E-6 0.06677 L 2.67717E-6 3.207E-7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build="p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COMPLEMENTED BY </a:t>
            </a:r>
            <a:r>
              <a:rPr lang="en-GB" b="1" dirty="0"/>
              <a:t>BEST IN CLASS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INDUSTRY SPECIALIST DESKS</a:t>
            </a:r>
            <a:endParaRPr lang="en-GB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CCE17C-C508-4F0A-A60F-D1A4579862F7}" type="slidenum">
              <a:rPr lang="en-GB" altLang="en-US" smtClean="0"/>
              <a:pPr/>
              <a:t>6</a:t>
            </a:fld>
            <a:endParaRPr lang="en-GB" altLang="en-US"/>
          </a:p>
        </p:txBody>
      </p:sp>
      <p:grpSp>
        <p:nvGrpSpPr>
          <p:cNvPr id="16" name="Grupo 15"/>
          <p:cNvGrpSpPr/>
          <p:nvPr/>
        </p:nvGrpSpPr>
        <p:grpSpPr>
          <a:xfrm>
            <a:off x="2743619" y="1534034"/>
            <a:ext cx="2011854" cy="3344354"/>
            <a:chOff x="2743619" y="1534034"/>
            <a:chExt cx="2011854" cy="3344354"/>
          </a:xfrm>
        </p:grpSpPr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619" y="1534034"/>
              <a:ext cx="2011854" cy="1910410"/>
            </a:xfrm>
            <a:prstGeom prst="rect">
              <a:avLst/>
            </a:prstGeom>
          </p:spPr>
        </p:pic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2745127" y="3434636"/>
              <a:ext cx="2010346" cy="1443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18000" rIns="72000" bIns="18000"/>
            <a:lstStyle/>
            <a:p>
              <a:r>
                <a:rPr lang="en-GB" altLang="en-US" sz="1500" dirty="0">
                  <a:solidFill>
                    <a:schemeClr val="bg1"/>
                  </a:solidFill>
                </a:rPr>
                <a:t>These teams are empowered to perform service recovery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69913" y="1534034"/>
            <a:ext cx="2010346" cy="3344354"/>
            <a:chOff x="569913" y="1534034"/>
            <a:chExt cx="2010346" cy="3344354"/>
          </a:xfrm>
        </p:grpSpPr>
        <p:pic>
          <p:nvPicPr>
            <p:cNvPr id="20" name="Picture 2" descr="http://brandweb.tnt.com/content/dam/brand/2__image_library/rebrand_people/people0080_39L.jpg/_jcr_content/renditions/cq5dam.thumbnail.319.319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913" y="1534034"/>
              <a:ext cx="2008800" cy="1900602"/>
            </a:xfrm>
            <a:prstGeom prst="rect">
              <a:avLst/>
            </a:prstGeom>
            <a:noFill/>
          </p:spPr>
        </p:pic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569913" y="3434636"/>
              <a:ext cx="2010346" cy="1443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18000" rIns="72000" bIns="18000"/>
            <a:lstStyle/>
            <a:p>
              <a:pPr lvl="0"/>
              <a:r>
                <a:rPr lang="en-GB" sz="1500" dirty="0">
                  <a:solidFill>
                    <a:schemeClr val="bg1"/>
                  </a:solidFill>
                </a:rPr>
                <a:t>Local, dedicated customer service teams have better local knowledge and planning capabilities</a:t>
              </a:r>
            </a:p>
            <a:p>
              <a:endParaRPr lang="en-GB" altLang="en-US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7103492" y="1534034"/>
            <a:ext cx="2010347" cy="3344354"/>
            <a:chOff x="7103492" y="1534034"/>
            <a:chExt cx="2010347" cy="3344354"/>
          </a:xfrm>
        </p:grpSpPr>
        <p:pic>
          <p:nvPicPr>
            <p:cNvPr id="18" name="Picture 4" descr="http://brandweb.tnt.com/content/dam/brand/2__image_library/rebrand_customers/Customer001_08_39L.jpg/_jcr_content/renditions/cq5dam.thumbnail.319.319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7103492" y="1534034"/>
              <a:ext cx="2010347" cy="1900602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103492" y="3434636"/>
              <a:ext cx="2010346" cy="1443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18000" rIns="72000" bIns="18000"/>
            <a:lstStyle/>
            <a:p>
              <a:r>
                <a:rPr lang="en-GB" altLang="en-US" sz="1500" dirty="0">
                  <a:solidFill>
                    <a:schemeClr val="bg1"/>
                  </a:solidFill>
                </a:rPr>
                <a:t>Lower threshold </a:t>
              </a:r>
              <a:br>
                <a:rPr lang="en-GB" altLang="en-US" sz="1500" dirty="0">
                  <a:solidFill>
                    <a:schemeClr val="bg1"/>
                  </a:solidFill>
                </a:rPr>
              </a:br>
              <a:r>
                <a:rPr lang="en-GB" altLang="en-US" sz="1500" dirty="0">
                  <a:solidFill>
                    <a:schemeClr val="bg1"/>
                  </a:solidFill>
                </a:rPr>
                <a:t>for </a:t>
              </a:r>
              <a:r>
                <a:rPr lang="en-GB" altLang="en-US" sz="1500" dirty="0" smtClean="0">
                  <a:solidFill>
                    <a:schemeClr val="bg1"/>
                  </a:solidFill>
                </a:rPr>
                <a:t>customers to get support </a:t>
              </a:r>
              <a:r>
                <a:rPr lang="en-GB" altLang="en-US" sz="1500" dirty="0">
                  <a:solidFill>
                    <a:schemeClr val="bg1"/>
                  </a:solidFill>
                </a:rPr>
                <a:t>of </a:t>
              </a:r>
              <a:r>
                <a:rPr lang="en-GB" altLang="en-US" sz="1500" dirty="0" smtClean="0">
                  <a:solidFill>
                    <a:schemeClr val="bg1"/>
                  </a:solidFill>
                </a:rPr>
                <a:t>industry </a:t>
              </a:r>
              <a:r>
                <a:rPr lang="en-GB" altLang="en-US" sz="1500" dirty="0">
                  <a:solidFill>
                    <a:schemeClr val="bg1"/>
                  </a:solidFill>
                </a:rPr>
                <a:t>specialist desk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4920341" y="1534034"/>
            <a:ext cx="2010346" cy="3344354"/>
            <a:chOff x="4920341" y="1534034"/>
            <a:chExt cx="2010346" cy="3344354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20341" y="1534034"/>
              <a:ext cx="2008800" cy="1900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4920341" y="3434636"/>
              <a:ext cx="2010346" cy="1443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18000" rIns="72000" bIns="18000"/>
            <a:lstStyle/>
            <a:p>
              <a:r>
                <a:rPr lang="en-GB" altLang="en-US" sz="1500" dirty="0">
                  <a:solidFill>
                    <a:schemeClr val="bg1"/>
                  </a:solidFill>
                </a:rPr>
                <a:t>No internal divisions, we offer multiple modes of transport and the widest range of services </a:t>
              </a:r>
              <a:r>
                <a:rPr lang="en-GB" altLang="en-US" sz="1500" dirty="0" smtClean="0">
                  <a:solidFill>
                    <a:schemeClr val="bg1"/>
                  </a:solidFill>
                </a:rPr>
                <a:t>via</a:t>
              </a:r>
              <a:br>
                <a:rPr lang="en-GB" altLang="en-US" sz="1500" dirty="0" smtClean="0">
                  <a:solidFill>
                    <a:schemeClr val="bg1"/>
                  </a:solidFill>
                </a:rPr>
              </a:br>
              <a:r>
                <a:rPr lang="en-GB" altLang="en-US" sz="1500" dirty="0" smtClean="0">
                  <a:solidFill>
                    <a:schemeClr val="bg1"/>
                  </a:solidFill>
                </a:rPr>
                <a:t>one </a:t>
              </a:r>
              <a:r>
                <a:rPr lang="en-GB" altLang="en-US" sz="1500" dirty="0">
                  <a:solidFill>
                    <a:schemeClr val="bg1"/>
                  </a:solidFill>
                </a:rPr>
                <a:t>contact</a:t>
              </a:r>
            </a:p>
          </p:txBody>
        </p:sp>
      </p:grpSp>
      <p:sp>
        <p:nvSpPr>
          <p:cNvPr id="17" name="TextBox 14"/>
          <p:cNvSpPr txBox="1"/>
          <p:nvPr/>
        </p:nvSpPr>
        <p:spPr>
          <a:xfrm>
            <a:off x="463039" y="1232785"/>
            <a:ext cx="89289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smtClean="0"/>
              <a:t>OVER 25 YEARS WORTH OF EXPERIENCE SERVING THE HEALTHCARE SECTOR AT YOUR DISPOSAL</a:t>
            </a:r>
          </a:p>
        </p:txBody>
      </p:sp>
      <p:sp>
        <p:nvSpPr>
          <p:cNvPr id="22" name="Marcador de Posição do Rodapé 4"/>
          <p:cNvSpPr>
            <a:spLocks noGrp="1"/>
          </p:cNvSpPr>
          <p:nvPr>
            <p:ph type="ftr" sz="quarter" idx="10"/>
          </p:nvPr>
        </p:nvSpPr>
        <p:spPr>
          <a:xfrm>
            <a:off x="569913" y="5064125"/>
            <a:ext cx="7581900" cy="29686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altLang="en-US" dirty="0" smtClean="0"/>
              <a:t>HEALTHCARE PEOPLE: MEDICAL DEVICE TECHNOLOGY (</a:t>
            </a:r>
            <a:fld id="{731E4F58-91AB-407B-9EDB-D3AEA1BCFAB7}" type="datetime4">
              <a:rPr lang="en-GB" altLang="en-US" smtClean="0"/>
              <a:pPr/>
              <a:t>07 January 2015</a:t>
            </a:fld>
            <a:r>
              <a:rPr lang="en-GB" altLang="en-US" dirty="0" smtClean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36805075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5702300" y="4435475"/>
            <a:ext cx="3403600" cy="908050"/>
          </a:xfrm>
        </p:spPr>
        <p:txBody>
          <a:bodyPr/>
          <a:lstStyle/>
          <a:p>
            <a:pPr algn="r"/>
            <a:r>
              <a:rPr lang="en-US" altLang="en-US" sz="2600">
                <a:solidFill>
                  <a:schemeClr val="bg1"/>
                </a:solidFill>
              </a:rPr>
              <a:t>THANK YOU</a:t>
            </a:r>
            <a:endParaRPr lang="en-GB" altLang="en-US" sz="2600">
              <a:solidFill>
                <a:schemeClr val="bg1"/>
              </a:solidFill>
            </a:endParaRPr>
          </a:p>
        </p:txBody>
      </p:sp>
      <p:grpSp>
        <p:nvGrpSpPr>
          <p:cNvPr id="52242" name="Group 18"/>
          <p:cNvGrpSpPr>
            <a:grpSpLocks/>
          </p:cNvGrpSpPr>
          <p:nvPr/>
        </p:nvGrpSpPr>
        <p:grpSpPr bwMode="auto">
          <a:xfrm>
            <a:off x="0" y="1406525"/>
            <a:ext cx="5370513" cy="4038600"/>
            <a:chOff x="0" y="886"/>
            <a:chExt cx="3383" cy="2544"/>
          </a:xfrm>
        </p:grpSpPr>
        <p:sp>
          <p:nvSpPr>
            <p:cNvPr id="52233" name="Freeform 9"/>
            <p:cNvSpPr>
              <a:spLocks/>
            </p:cNvSpPr>
            <p:nvPr/>
          </p:nvSpPr>
          <p:spPr bwMode="auto">
            <a:xfrm>
              <a:off x="0" y="886"/>
              <a:ext cx="2328" cy="2544"/>
            </a:xfrm>
            <a:custGeom>
              <a:avLst/>
              <a:gdLst>
                <a:gd name="T0" fmla="*/ 165 w 1098"/>
                <a:gd name="T1" fmla="*/ 0 h 1200"/>
                <a:gd name="T2" fmla="*/ 0 w 1098"/>
                <a:gd name="T3" fmla="*/ 15 h 1200"/>
                <a:gd name="T4" fmla="*/ 0 w 1098"/>
                <a:gd name="T5" fmla="*/ 486 h 1200"/>
                <a:gd name="T6" fmla="*/ 165 w 1098"/>
                <a:gd name="T7" fmla="*/ 457 h 1200"/>
                <a:gd name="T8" fmla="*/ 644 w 1098"/>
                <a:gd name="T9" fmla="*/ 939 h 1200"/>
                <a:gd name="T10" fmla="*/ 567 w 1098"/>
                <a:gd name="T11" fmla="*/ 1200 h 1200"/>
                <a:gd name="T12" fmla="*/ 1061 w 1098"/>
                <a:gd name="T13" fmla="*/ 1200 h 1200"/>
                <a:gd name="T14" fmla="*/ 1098 w 1098"/>
                <a:gd name="T15" fmla="*/ 939 h 1200"/>
                <a:gd name="T16" fmla="*/ 165 w 1098"/>
                <a:gd name="T17" fmla="*/ 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8" h="1200">
                  <a:moveTo>
                    <a:pt x="165" y="0"/>
                  </a:moveTo>
                  <a:cubicBezTo>
                    <a:pt x="108" y="0"/>
                    <a:pt x="53" y="5"/>
                    <a:pt x="0" y="15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51" y="467"/>
                    <a:pt x="107" y="457"/>
                    <a:pt x="165" y="457"/>
                  </a:cubicBezTo>
                  <a:cubicBezTo>
                    <a:pt x="429" y="457"/>
                    <a:pt x="644" y="673"/>
                    <a:pt x="644" y="939"/>
                  </a:cubicBezTo>
                  <a:cubicBezTo>
                    <a:pt x="644" y="1035"/>
                    <a:pt x="616" y="1125"/>
                    <a:pt x="567" y="1200"/>
                  </a:cubicBezTo>
                  <a:cubicBezTo>
                    <a:pt x="1061" y="1200"/>
                    <a:pt x="1061" y="1200"/>
                    <a:pt x="1061" y="1200"/>
                  </a:cubicBezTo>
                  <a:cubicBezTo>
                    <a:pt x="1085" y="1117"/>
                    <a:pt x="1098" y="1029"/>
                    <a:pt x="1098" y="939"/>
                  </a:cubicBezTo>
                  <a:cubicBezTo>
                    <a:pt x="1098" y="421"/>
                    <a:pt x="679" y="0"/>
                    <a:pt x="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55560"/>
                </a:solidFill>
              </a:endParaRPr>
            </a:p>
          </p:txBody>
        </p:sp>
        <p:grpSp>
          <p:nvGrpSpPr>
            <p:cNvPr id="52241" name="Group 17"/>
            <p:cNvGrpSpPr>
              <a:grpSpLocks noChangeAspect="1"/>
            </p:cNvGrpSpPr>
            <p:nvPr/>
          </p:nvGrpSpPr>
          <p:grpSpPr bwMode="auto">
            <a:xfrm>
              <a:off x="957" y="2401"/>
              <a:ext cx="2426" cy="552"/>
              <a:chOff x="1685" y="1406"/>
              <a:chExt cx="2723" cy="620"/>
            </a:xfrm>
          </p:grpSpPr>
          <p:sp>
            <p:nvSpPr>
              <p:cNvPr id="52237" name="Freeform 13"/>
              <p:cNvSpPr>
                <a:spLocks noChangeAspect="1" noEditPoints="1"/>
              </p:cNvSpPr>
              <p:nvPr/>
            </p:nvSpPr>
            <p:spPr bwMode="auto">
              <a:xfrm>
                <a:off x="2150" y="1406"/>
                <a:ext cx="975" cy="355"/>
              </a:xfrm>
              <a:custGeom>
                <a:avLst/>
                <a:gdLst>
                  <a:gd name="T0" fmla="*/ 237 w 413"/>
                  <a:gd name="T1" fmla="*/ 44 h 150"/>
                  <a:gd name="T2" fmla="*/ 235 w 413"/>
                  <a:gd name="T3" fmla="*/ 109 h 150"/>
                  <a:gd name="T4" fmla="*/ 220 w 413"/>
                  <a:gd name="T5" fmla="*/ 108 h 150"/>
                  <a:gd name="T6" fmla="*/ 194 w 413"/>
                  <a:gd name="T7" fmla="*/ 72 h 150"/>
                  <a:gd name="T8" fmla="*/ 192 w 413"/>
                  <a:gd name="T9" fmla="*/ 109 h 150"/>
                  <a:gd name="T10" fmla="*/ 176 w 413"/>
                  <a:gd name="T11" fmla="*/ 107 h 150"/>
                  <a:gd name="T12" fmla="*/ 178 w 413"/>
                  <a:gd name="T13" fmla="*/ 42 h 150"/>
                  <a:gd name="T14" fmla="*/ 193 w 413"/>
                  <a:gd name="T15" fmla="*/ 43 h 150"/>
                  <a:gd name="T16" fmla="*/ 219 w 413"/>
                  <a:gd name="T17" fmla="*/ 79 h 150"/>
                  <a:gd name="T18" fmla="*/ 221 w 413"/>
                  <a:gd name="T19" fmla="*/ 42 h 150"/>
                  <a:gd name="T20" fmla="*/ 339 w 413"/>
                  <a:gd name="T21" fmla="*/ 133 h 150"/>
                  <a:gd name="T22" fmla="*/ 339 w 413"/>
                  <a:gd name="T23" fmla="*/ 17 h 150"/>
                  <a:gd name="T24" fmla="*/ 339 w 413"/>
                  <a:gd name="T25" fmla="*/ 133 h 150"/>
                  <a:gd name="T26" fmla="*/ 149 w 413"/>
                  <a:gd name="T27" fmla="*/ 75 h 150"/>
                  <a:gd name="T28" fmla="*/ 264 w 413"/>
                  <a:gd name="T29" fmla="*/ 75 h 150"/>
                  <a:gd name="T30" fmla="*/ 75 w 413"/>
                  <a:gd name="T31" fmla="*/ 133 h 150"/>
                  <a:gd name="T32" fmla="*/ 75 w 413"/>
                  <a:gd name="T33" fmla="*/ 17 h 150"/>
                  <a:gd name="T34" fmla="*/ 75 w 413"/>
                  <a:gd name="T35" fmla="*/ 133 h 150"/>
                  <a:gd name="T36" fmla="*/ 273 w 413"/>
                  <a:gd name="T37" fmla="*/ 41 h 150"/>
                  <a:gd name="T38" fmla="*/ 141 w 413"/>
                  <a:gd name="T39" fmla="*/ 41 h 150"/>
                  <a:gd name="T40" fmla="*/ 0 w 413"/>
                  <a:gd name="T41" fmla="*/ 75 h 150"/>
                  <a:gd name="T42" fmla="*/ 141 w 413"/>
                  <a:gd name="T43" fmla="*/ 110 h 150"/>
                  <a:gd name="T44" fmla="*/ 273 w 413"/>
                  <a:gd name="T45" fmla="*/ 110 h 150"/>
                  <a:gd name="T46" fmla="*/ 413 w 413"/>
                  <a:gd name="T47" fmla="*/ 75 h 150"/>
                  <a:gd name="T48" fmla="*/ 47 w 413"/>
                  <a:gd name="T49" fmla="*/ 43 h 150"/>
                  <a:gd name="T50" fmla="*/ 45 w 413"/>
                  <a:gd name="T51" fmla="*/ 57 h 150"/>
                  <a:gd name="T52" fmla="*/ 62 w 413"/>
                  <a:gd name="T53" fmla="*/ 59 h 150"/>
                  <a:gd name="T54" fmla="*/ 65 w 413"/>
                  <a:gd name="T55" fmla="*/ 109 h 150"/>
                  <a:gd name="T56" fmla="*/ 82 w 413"/>
                  <a:gd name="T57" fmla="*/ 111 h 150"/>
                  <a:gd name="T58" fmla="*/ 84 w 413"/>
                  <a:gd name="T59" fmla="*/ 59 h 150"/>
                  <a:gd name="T60" fmla="*/ 102 w 413"/>
                  <a:gd name="T61" fmla="*/ 59 h 150"/>
                  <a:gd name="T62" fmla="*/ 104 w 413"/>
                  <a:gd name="T63" fmla="*/ 45 h 150"/>
                  <a:gd name="T64" fmla="*/ 47 w 413"/>
                  <a:gd name="T65" fmla="*/ 43 h 150"/>
                  <a:gd name="T66" fmla="*/ 368 w 413"/>
                  <a:gd name="T67" fmla="*/ 45 h 150"/>
                  <a:gd name="T68" fmla="*/ 366 w 413"/>
                  <a:gd name="T69" fmla="*/ 59 h 150"/>
                  <a:gd name="T70" fmla="*/ 348 w 413"/>
                  <a:gd name="T71" fmla="*/ 59 h 150"/>
                  <a:gd name="T72" fmla="*/ 346 w 413"/>
                  <a:gd name="T73" fmla="*/ 111 h 150"/>
                  <a:gd name="T74" fmla="*/ 329 w 413"/>
                  <a:gd name="T75" fmla="*/ 109 h 150"/>
                  <a:gd name="T76" fmla="*/ 326 w 413"/>
                  <a:gd name="T77" fmla="*/ 59 h 150"/>
                  <a:gd name="T78" fmla="*/ 309 w 413"/>
                  <a:gd name="T79" fmla="*/ 57 h 150"/>
                  <a:gd name="T80" fmla="*/ 311 w 413"/>
                  <a:gd name="T81" fmla="*/ 43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3" h="150">
                    <a:moveTo>
                      <a:pt x="235" y="42"/>
                    </a:moveTo>
                    <a:cubicBezTo>
                      <a:pt x="237" y="42"/>
                      <a:pt x="237" y="42"/>
                      <a:pt x="237" y="44"/>
                    </a:cubicBezTo>
                    <a:cubicBezTo>
                      <a:pt x="237" y="107"/>
                      <a:pt x="237" y="107"/>
                      <a:pt x="237" y="107"/>
                    </a:cubicBezTo>
                    <a:cubicBezTo>
                      <a:pt x="237" y="108"/>
                      <a:pt x="237" y="109"/>
                      <a:pt x="235" y="109"/>
                    </a:cubicBezTo>
                    <a:cubicBezTo>
                      <a:pt x="222" y="109"/>
                      <a:pt x="222" y="109"/>
                      <a:pt x="222" y="109"/>
                    </a:cubicBezTo>
                    <a:cubicBezTo>
                      <a:pt x="222" y="109"/>
                      <a:pt x="221" y="108"/>
                      <a:pt x="220" y="108"/>
                    </a:cubicBezTo>
                    <a:cubicBezTo>
                      <a:pt x="220" y="108"/>
                      <a:pt x="197" y="76"/>
                      <a:pt x="196" y="75"/>
                    </a:cubicBezTo>
                    <a:cubicBezTo>
                      <a:pt x="195" y="74"/>
                      <a:pt x="194" y="72"/>
                      <a:pt x="194" y="72"/>
                    </a:cubicBezTo>
                    <a:cubicBezTo>
                      <a:pt x="194" y="107"/>
                      <a:pt x="194" y="107"/>
                      <a:pt x="194" y="107"/>
                    </a:cubicBezTo>
                    <a:cubicBezTo>
                      <a:pt x="194" y="108"/>
                      <a:pt x="194" y="109"/>
                      <a:pt x="192" y="109"/>
                    </a:cubicBezTo>
                    <a:cubicBezTo>
                      <a:pt x="178" y="109"/>
                      <a:pt x="178" y="109"/>
                      <a:pt x="178" y="109"/>
                    </a:cubicBezTo>
                    <a:cubicBezTo>
                      <a:pt x="177" y="109"/>
                      <a:pt x="176" y="108"/>
                      <a:pt x="176" y="107"/>
                    </a:cubicBezTo>
                    <a:cubicBezTo>
                      <a:pt x="176" y="44"/>
                      <a:pt x="176" y="44"/>
                      <a:pt x="176" y="44"/>
                    </a:cubicBezTo>
                    <a:cubicBezTo>
                      <a:pt x="176" y="42"/>
                      <a:pt x="177" y="42"/>
                      <a:pt x="178" y="42"/>
                    </a:cubicBezTo>
                    <a:cubicBezTo>
                      <a:pt x="191" y="42"/>
                      <a:pt x="191" y="42"/>
                      <a:pt x="191" y="42"/>
                    </a:cubicBezTo>
                    <a:cubicBezTo>
                      <a:pt x="192" y="42"/>
                      <a:pt x="193" y="42"/>
                      <a:pt x="193" y="43"/>
                    </a:cubicBezTo>
                    <a:cubicBezTo>
                      <a:pt x="193" y="43"/>
                      <a:pt x="216" y="74"/>
                      <a:pt x="217" y="76"/>
                    </a:cubicBezTo>
                    <a:cubicBezTo>
                      <a:pt x="218" y="77"/>
                      <a:pt x="219" y="79"/>
                      <a:pt x="219" y="79"/>
                    </a:cubicBezTo>
                    <a:cubicBezTo>
                      <a:pt x="219" y="44"/>
                      <a:pt x="219" y="44"/>
                      <a:pt x="219" y="44"/>
                    </a:cubicBezTo>
                    <a:cubicBezTo>
                      <a:pt x="219" y="42"/>
                      <a:pt x="220" y="42"/>
                      <a:pt x="221" y="42"/>
                    </a:cubicBezTo>
                    <a:cubicBezTo>
                      <a:pt x="221" y="42"/>
                      <a:pt x="234" y="42"/>
                      <a:pt x="235" y="42"/>
                    </a:cubicBezTo>
                    <a:moveTo>
                      <a:pt x="339" y="133"/>
                    </a:moveTo>
                    <a:cubicBezTo>
                      <a:pt x="307" y="133"/>
                      <a:pt x="281" y="107"/>
                      <a:pt x="281" y="75"/>
                    </a:cubicBezTo>
                    <a:cubicBezTo>
                      <a:pt x="281" y="43"/>
                      <a:pt x="307" y="17"/>
                      <a:pt x="339" y="17"/>
                    </a:cubicBezTo>
                    <a:cubicBezTo>
                      <a:pt x="370" y="17"/>
                      <a:pt x="396" y="43"/>
                      <a:pt x="396" y="75"/>
                    </a:cubicBezTo>
                    <a:cubicBezTo>
                      <a:pt x="396" y="107"/>
                      <a:pt x="370" y="133"/>
                      <a:pt x="339" y="133"/>
                    </a:cubicBezTo>
                    <a:moveTo>
                      <a:pt x="207" y="133"/>
                    </a:moveTo>
                    <a:cubicBezTo>
                      <a:pt x="175" y="133"/>
                      <a:pt x="149" y="107"/>
                      <a:pt x="149" y="75"/>
                    </a:cubicBezTo>
                    <a:cubicBezTo>
                      <a:pt x="149" y="43"/>
                      <a:pt x="175" y="17"/>
                      <a:pt x="207" y="17"/>
                    </a:cubicBezTo>
                    <a:cubicBezTo>
                      <a:pt x="238" y="17"/>
                      <a:pt x="264" y="43"/>
                      <a:pt x="264" y="75"/>
                    </a:cubicBezTo>
                    <a:cubicBezTo>
                      <a:pt x="264" y="107"/>
                      <a:pt x="238" y="133"/>
                      <a:pt x="207" y="133"/>
                    </a:cubicBezTo>
                    <a:moveTo>
                      <a:pt x="75" y="133"/>
                    </a:moveTo>
                    <a:cubicBezTo>
                      <a:pt x="43" y="133"/>
                      <a:pt x="17" y="107"/>
                      <a:pt x="17" y="75"/>
                    </a:cubicBezTo>
                    <a:cubicBezTo>
                      <a:pt x="17" y="43"/>
                      <a:pt x="43" y="17"/>
                      <a:pt x="75" y="17"/>
                    </a:cubicBezTo>
                    <a:cubicBezTo>
                      <a:pt x="106" y="17"/>
                      <a:pt x="132" y="43"/>
                      <a:pt x="132" y="75"/>
                    </a:cubicBezTo>
                    <a:cubicBezTo>
                      <a:pt x="132" y="107"/>
                      <a:pt x="106" y="133"/>
                      <a:pt x="75" y="133"/>
                    </a:cubicBezTo>
                    <a:moveTo>
                      <a:pt x="339" y="0"/>
                    </a:moveTo>
                    <a:cubicBezTo>
                      <a:pt x="310" y="0"/>
                      <a:pt x="285" y="17"/>
                      <a:pt x="273" y="41"/>
                    </a:cubicBezTo>
                    <a:cubicBezTo>
                      <a:pt x="260" y="17"/>
                      <a:pt x="235" y="0"/>
                      <a:pt x="207" y="0"/>
                    </a:cubicBezTo>
                    <a:cubicBezTo>
                      <a:pt x="178" y="0"/>
                      <a:pt x="153" y="17"/>
                      <a:pt x="141" y="41"/>
                    </a:cubicBezTo>
                    <a:cubicBezTo>
                      <a:pt x="128" y="17"/>
                      <a:pt x="103" y="0"/>
                      <a:pt x="75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0"/>
                      <a:pt x="75" y="150"/>
                    </a:cubicBezTo>
                    <a:cubicBezTo>
                      <a:pt x="103" y="150"/>
                      <a:pt x="128" y="134"/>
                      <a:pt x="141" y="110"/>
                    </a:cubicBezTo>
                    <a:cubicBezTo>
                      <a:pt x="153" y="134"/>
                      <a:pt x="178" y="150"/>
                      <a:pt x="207" y="150"/>
                    </a:cubicBezTo>
                    <a:cubicBezTo>
                      <a:pt x="235" y="150"/>
                      <a:pt x="260" y="134"/>
                      <a:pt x="273" y="110"/>
                    </a:cubicBezTo>
                    <a:cubicBezTo>
                      <a:pt x="285" y="134"/>
                      <a:pt x="310" y="150"/>
                      <a:pt x="339" y="150"/>
                    </a:cubicBezTo>
                    <a:cubicBezTo>
                      <a:pt x="380" y="150"/>
                      <a:pt x="413" y="117"/>
                      <a:pt x="413" y="75"/>
                    </a:cubicBezTo>
                    <a:cubicBezTo>
                      <a:pt x="413" y="34"/>
                      <a:pt x="380" y="0"/>
                      <a:pt x="339" y="0"/>
                    </a:cubicBezTo>
                    <a:moveTo>
                      <a:pt x="47" y="43"/>
                    </a:moveTo>
                    <a:cubicBezTo>
                      <a:pt x="46" y="43"/>
                      <a:pt x="45" y="44"/>
                      <a:pt x="45" y="45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8"/>
                      <a:pt x="46" y="59"/>
                      <a:pt x="47" y="59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64" y="59"/>
                      <a:pt x="65" y="59"/>
                      <a:pt x="65" y="59"/>
                    </a:cubicBezTo>
                    <a:cubicBezTo>
                      <a:pt x="65" y="109"/>
                      <a:pt x="65" y="109"/>
                      <a:pt x="65" y="109"/>
                    </a:cubicBezTo>
                    <a:cubicBezTo>
                      <a:pt x="65" y="110"/>
                      <a:pt x="66" y="111"/>
                      <a:pt x="67" y="11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4" y="111"/>
                      <a:pt x="84" y="110"/>
                      <a:pt x="84" y="10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6" y="59"/>
                      <a:pt x="88" y="59"/>
                    </a:cubicBezTo>
                    <a:cubicBezTo>
                      <a:pt x="102" y="59"/>
                      <a:pt x="102" y="59"/>
                      <a:pt x="102" y="59"/>
                    </a:cubicBezTo>
                    <a:cubicBezTo>
                      <a:pt x="104" y="59"/>
                      <a:pt x="104" y="58"/>
                      <a:pt x="104" y="57"/>
                    </a:cubicBezTo>
                    <a:cubicBezTo>
                      <a:pt x="104" y="45"/>
                      <a:pt x="104" y="45"/>
                      <a:pt x="104" y="45"/>
                    </a:cubicBezTo>
                    <a:cubicBezTo>
                      <a:pt x="104" y="44"/>
                      <a:pt x="104" y="43"/>
                      <a:pt x="102" y="43"/>
                    </a:cubicBezTo>
                    <a:lnTo>
                      <a:pt x="47" y="43"/>
                    </a:lnTo>
                    <a:close/>
                    <a:moveTo>
                      <a:pt x="366" y="43"/>
                    </a:moveTo>
                    <a:cubicBezTo>
                      <a:pt x="368" y="43"/>
                      <a:pt x="368" y="44"/>
                      <a:pt x="368" y="45"/>
                    </a:cubicBezTo>
                    <a:cubicBezTo>
                      <a:pt x="368" y="57"/>
                      <a:pt x="368" y="57"/>
                      <a:pt x="368" y="57"/>
                    </a:cubicBezTo>
                    <a:cubicBezTo>
                      <a:pt x="368" y="58"/>
                      <a:pt x="368" y="59"/>
                      <a:pt x="366" y="59"/>
                    </a:cubicBezTo>
                    <a:cubicBezTo>
                      <a:pt x="352" y="59"/>
                      <a:pt x="352" y="59"/>
                      <a:pt x="352" y="59"/>
                    </a:cubicBezTo>
                    <a:cubicBezTo>
                      <a:pt x="350" y="59"/>
                      <a:pt x="348" y="59"/>
                      <a:pt x="348" y="59"/>
                    </a:cubicBezTo>
                    <a:cubicBezTo>
                      <a:pt x="348" y="109"/>
                      <a:pt x="348" y="109"/>
                      <a:pt x="348" y="109"/>
                    </a:cubicBezTo>
                    <a:cubicBezTo>
                      <a:pt x="348" y="110"/>
                      <a:pt x="347" y="111"/>
                      <a:pt x="346" y="111"/>
                    </a:cubicBezTo>
                    <a:cubicBezTo>
                      <a:pt x="331" y="111"/>
                      <a:pt x="331" y="111"/>
                      <a:pt x="331" y="111"/>
                    </a:cubicBezTo>
                    <a:cubicBezTo>
                      <a:pt x="330" y="111"/>
                      <a:pt x="329" y="110"/>
                      <a:pt x="329" y="109"/>
                    </a:cubicBezTo>
                    <a:cubicBezTo>
                      <a:pt x="329" y="59"/>
                      <a:pt x="329" y="59"/>
                      <a:pt x="329" y="59"/>
                    </a:cubicBezTo>
                    <a:cubicBezTo>
                      <a:pt x="329" y="59"/>
                      <a:pt x="327" y="59"/>
                      <a:pt x="326" y="59"/>
                    </a:cubicBezTo>
                    <a:cubicBezTo>
                      <a:pt x="311" y="59"/>
                      <a:pt x="311" y="59"/>
                      <a:pt x="311" y="59"/>
                    </a:cubicBezTo>
                    <a:cubicBezTo>
                      <a:pt x="310" y="59"/>
                      <a:pt x="309" y="58"/>
                      <a:pt x="309" y="57"/>
                    </a:cubicBezTo>
                    <a:cubicBezTo>
                      <a:pt x="309" y="45"/>
                      <a:pt x="309" y="45"/>
                      <a:pt x="309" y="45"/>
                    </a:cubicBezTo>
                    <a:cubicBezTo>
                      <a:pt x="309" y="44"/>
                      <a:pt x="310" y="43"/>
                      <a:pt x="311" y="43"/>
                    </a:cubicBezTo>
                    <a:lnTo>
                      <a:pt x="366" y="43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55560"/>
                  </a:solidFill>
                </a:endParaRPr>
              </a:p>
            </p:txBody>
          </p:sp>
          <p:sp>
            <p:nvSpPr>
              <p:cNvPr id="52238" name="Freeform 14"/>
              <p:cNvSpPr>
                <a:spLocks noChangeAspect="1" noEditPoints="1"/>
              </p:cNvSpPr>
              <p:nvPr/>
            </p:nvSpPr>
            <p:spPr bwMode="auto">
              <a:xfrm>
                <a:off x="2240" y="1863"/>
                <a:ext cx="871" cy="163"/>
              </a:xfrm>
              <a:custGeom>
                <a:avLst/>
                <a:gdLst>
                  <a:gd name="T0" fmla="*/ 289 w 369"/>
                  <a:gd name="T1" fmla="*/ 55 h 69"/>
                  <a:gd name="T2" fmla="*/ 313 w 369"/>
                  <a:gd name="T3" fmla="*/ 56 h 69"/>
                  <a:gd name="T4" fmla="*/ 312 w 369"/>
                  <a:gd name="T5" fmla="*/ 68 h 69"/>
                  <a:gd name="T6" fmla="*/ 271 w 369"/>
                  <a:gd name="T7" fmla="*/ 67 h 69"/>
                  <a:gd name="T8" fmla="*/ 273 w 369"/>
                  <a:gd name="T9" fmla="*/ 0 h 69"/>
                  <a:gd name="T10" fmla="*/ 286 w 369"/>
                  <a:gd name="T11" fmla="*/ 2 h 69"/>
                  <a:gd name="T12" fmla="*/ 243 w 369"/>
                  <a:gd name="T13" fmla="*/ 25 h 69"/>
                  <a:gd name="T14" fmla="*/ 222 w 369"/>
                  <a:gd name="T15" fmla="*/ 13 h 69"/>
                  <a:gd name="T16" fmla="*/ 218 w 369"/>
                  <a:gd name="T17" fmla="*/ 37 h 69"/>
                  <a:gd name="T18" fmla="*/ 233 w 369"/>
                  <a:gd name="T19" fmla="*/ 37 h 69"/>
                  <a:gd name="T20" fmla="*/ 257 w 369"/>
                  <a:gd name="T21" fmla="*/ 25 h 69"/>
                  <a:gd name="T22" fmla="*/ 222 w 369"/>
                  <a:gd name="T23" fmla="*/ 49 h 69"/>
                  <a:gd name="T24" fmla="*/ 218 w 369"/>
                  <a:gd name="T25" fmla="*/ 67 h 69"/>
                  <a:gd name="T26" fmla="*/ 205 w 369"/>
                  <a:gd name="T27" fmla="*/ 68 h 69"/>
                  <a:gd name="T28" fmla="*/ 204 w 369"/>
                  <a:gd name="T29" fmla="*/ 2 h 69"/>
                  <a:gd name="T30" fmla="*/ 233 w 369"/>
                  <a:gd name="T31" fmla="*/ 0 h 69"/>
                  <a:gd name="T32" fmla="*/ 28 w 369"/>
                  <a:gd name="T33" fmla="*/ 37 h 69"/>
                  <a:gd name="T34" fmla="*/ 14 w 369"/>
                  <a:gd name="T35" fmla="*/ 37 h 69"/>
                  <a:gd name="T36" fmla="*/ 18 w 369"/>
                  <a:gd name="T37" fmla="*/ 13 h 69"/>
                  <a:gd name="T38" fmla="*/ 39 w 369"/>
                  <a:gd name="T39" fmla="*/ 25 h 69"/>
                  <a:gd name="T40" fmla="*/ 28 w 369"/>
                  <a:gd name="T41" fmla="*/ 0 h 69"/>
                  <a:gd name="T42" fmla="*/ 0 w 369"/>
                  <a:gd name="T43" fmla="*/ 2 h 69"/>
                  <a:gd name="T44" fmla="*/ 1 w 369"/>
                  <a:gd name="T45" fmla="*/ 68 h 69"/>
                  <a:gd name="T46" fmla="*/ 14 w 369"/>
                  <a:gd name="T47" fmla="*/ 67 h 69"/>
                  <a:gd name="T48" fmla="*/ 18 w 369"/>
                  <a:gd name="T49" fmla="*/ 49 h 69"/>
                  <a:gd name="T50" fmla="*/ 52 w 369"/>
                  <a:gd name="T51" fmla="*/ 25 h 69"/>
                  <a:gd name="T52" fmla="*/ 66 w 369"/>
                  <a:gd name="T53" fmla="*/ 1 h 69"/>
                  <a:gd name="T54" fmla="*/ 65 w 369"/>
                  <a:gd name="T55" fmla="*/ 67 h 69"/>
                  <a:gd name="T56" fmla="*/ 108 w 369"/>
                  <a:gd name="T57" fmla="*/ 68 h 69"/>
                  <a:gd name="T58" fmla="*/ 109 w 369"/>
                  <a:gd name="T59" fmla="*/ 56 h 69"/>
                  <a:gd name="T60" fmla="*/ 83 w 369"/>
                  <a:gd name="T61" fmla="*/ 55 h 69"/>
                  <a:gd name="T62" fmla="*/ 79 w 369"/>
                  <a:gd name="T63" fmla="*/ 39 h 69"/>
                  <a:gd name="T64" fmla="*/ 106 w 369"/>
                  <a:gd name="T65" fmla="*/ 39 h 69"/>
                  <a:gd name="T66" fmla="*/ 108 w 369"/>
                  <a:gd name="T67" fmla="*/ 28 h 69"/>
                  <a:gd name="T68" fmla="*/ 83 w 369"/>
                  <a:gd name="T69" fmla="*/ 27 h 69"/>
                  <a:gd name="T70" fmla="*/ 79 w 369"/>
                  <a:gd name="T71" fmla="*/ 13 h 69"/>
                  <a:gd name="T72" fmla="*/ 106 w 369"/>
                  <a:gd name="T73" fmla="*/ 13 h 69"/>
                  <a:gd name="T74" fmla="*/ 108 w 369"/>
                  <a:gd name="T75" fmla="*/ 2 h 69"/>
                  <a:gd name="T76" fmla="*/ 66 w 369"/>
                  <a:gd name="T77" fmla="*/ 1 h 69"/>
                  <a:gd name="T78" fmla="*/ 136 w 369"/>
                  <a:gd name="T79" fmla="*/ 34 h 69"/>
                  <a:gd name="T80" fmla="*/ 175 w 369"/>
                  <a:gd name="T81" fmla="*/ 34 h 69"/>
                  <a:gd name="T82" fmla="*/ 155 w 369"/>
                  <a:gd name="T83" fmla="*/ 69 h 69"/>
                  <a:gd name="T84" fmla="*/ 156 w 369"/>
                  <a:gd name="T85" fmla="*/ 0 h 69"/>
                  <a:gd name="T86" fmla="*/ 155 w 369"/>
                  <a:gd name="T87" fmla="*/ 69 h 69"/>
                  <a:gd name="T88" fmla="*/ 368 w 369"/>
                  <a:gd name="T89" fmla="*/ 2 h 69"/>
                  <a:gd name="T90" fmla="*/ 366 w 369"/>
                  <a:gd name="T91" fmla="*/ 13 h 69"/>
                  <a:gd name="T92" fmla="*/ 339 w 369"/>
                  <a:gd name="T93" fmla="*/ 13 h 69"/>
                  <a:gd name="T94" fmla="*/ 343 w 369"/>
                  <a:gd name="T95" fmla="*/ 27 h 69"/>
                  <a:gd name="T96" fmla="*/ 368 w 369"/>
                  <a:gd name="T97" fmla="*/ 28 h 69"/>
                  <a:gd name="T98" fmla="*/ 366 w 369"/>
                  <a:gd name="T99" fmla="*/ 39 h 69"/>
                  <a:gd name="T100" fmla="*/ 339 w 369"/>
                  <a:gd name="T101" fmla="*/ 39 h 69"/>
                  <a:gd name="T102" fmla="*/ 343 w 369"/>
                  <a:gd name="T103" fmla="*/ 55 h 69"/>
                  <a:gd name="T104" fmla="*/ 369 w 369"/>
                  <a:gd name="T105" fmla="*/ 56 h 69"/>
                  <a:gd name="T106" fmla="*/ 368 w 369"/>
                  <a:gd name="T107" fmla="*/ 68 h 69"/>
                  <a:gd name="T108" fmla="*/ 325 w 369"/>
                  <a:gd name="T109" fmla="*/ 67 h 69"/>
                  <a:gd name="T110" fmla="*/ 326 w 369"/>
                  <a:gd name="T111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9" h="69">
                    <a:moveTo>
                      <a:pt x="285" y="55"/>
                    </a:moveTo>
                    <a:cubicBezTo>
                      <a:pt x="285" y="55"/>
                      <a:pt x="287" y="55"/>
                      <a:pt x="289" y="55"/>
                    </a:cubicBezTo>
                    <a:cubicBezTo>
                      <a:pt x="312" y="55"/>
                      <a:pt x="312" y="55"/>
                      <a:pt x="312" y="55"/>
                    </a:cubicBezTo>
                    <a:cubicBezTo>
                      <a:pt x="313" y="55"/>
                      <a:pt x="313" y="56"/>
                      <a:pt x="313" y="56"/>
                    </a:cubicBezTo>
                    <a:cubicBezTo>
                      <a:pt x="313" y="67"/>
                      <a:pt x="313" y="67"/>
                      <a:pt x="313" y="67"/>
                    </a:cubicBezTo>
                    <a:cubicBezTo>
                      <a:pt x="313" y="67"/>
                      <a:pt x="313" y="68"/>
                      <a:pt x="312" y="68"/>
                    </a:cubicBezTo>
                    <a:cubicBezTo>
                      <a:pt x="273" y="68"/>
                      <a:pt x="273" y="68"/>
                      <a:pt x="273" y="68"/>
                    </a:cubicBezTo>
                    <a:cubicBezTo>
                      <a:pt x="272" y="68"/>
                      <a:pt x="271" y="67"/>
                      <a:pt x="271" y="67"/>
                    </a:cubicBezTo>
                    <a:cubicBezTo>
                      <a:pt x="271" y="2"/>
                      <a:pt x="271" y="2"/>
                      <a:pt x="271" y="2"/>
                    </a:cubicBezTo>
                    <a:cubicBezTo>
                      <a:pt x="271" y="1"/>
                      <a:pt x="272" y="0"/>
                      <a:pt x="273" y="0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285" y="0"/>
                      <a:pt x="286" y="1"/>
                      <a:pt x="286" y="2"/>
                    </a:cubicBezTo>
                    <a:lnTo>
                      <a:pt x="285" y="55"/>
                    </a:lnTo>
                    <a:close/>
                    <a:moveTo>
                      <a:pt x="243" y="25"/>
                    </a:moveTo>
                    <a:cubicBezTo>
                      <a:pt x="243" y="18"/>
                      <a:pt x="239" y="13"/>
                      <a:pt x="233" y="13"/>
                    </a:cubicBezTo>
                    <a:cubicBezTo>
                      <a:pt x="231" y="13"/>
                      <a:pt x="222" y="13"/>
                      <a:pt x="222" y="13"/>
                    </a:cubicBezTo>
                    <a:cubicBezTo>
                      <a:pt x="220" y="13"/>
                      <a:pt x="218" y="13"/>
                      <a:pt x="218" y="13"/>
                    </a:cubicBezTo>
                    <a:cubicBezTo>
                      <a:pt x="218" y="37"/>
                      <a:pt x="218" y="37"/>
                      <a:pt x="218" y="37"/>
                    </a:cubicBezTo>
                    <a:cubicBezTo>
                      <a:pt x="218" y="37"/>
                      <a:pt x="220" y="37"/>
                      <a:pt x="222" y="37"/>
                    </a:cubicBezTo>
                    <a:cubicBezTo>
                      <a:pt x="233" y="37"/>
                      <a:pt x="233" y="37"/>
                      <a:pt x="233" y="37"/>
                    </a:cubicBezTo>
                    <a:cubicBezTo>
                      <a:pt x="239" y="37"/>
                      <a:pt x="243" y="31"/>
                      <a:pt x="243" y="25"/>
                    </a:cubicBezTo>
                    <a:moveTo>
                      <a:pt x="257" y="25"/>
                    </a:moveTo>
                    <a:cubicBezTo>
                      <a:pt x="257" y="38"/>
                      <a:pt x="248" y="49"/>
                      <a:pt x="233" y="49"/>
                    </a:cubicBezTo>
                    <a:cubicBezTo>
                      <a:pt x="222" y="49"/>
                      <a:pt x="222" y="49"/>
                      <a:pt x="222" y="49"/>
                    </a:cubicBezTo>
                    <a:cubicBezTo>
                      <a:pt x="220" y="49"/>
                      <a:pt x="218" y="49"/>
                      <a:pt x="218" y="49"/>
                    </a:cubicBezTo>
                    <a:cubicBezTo>
                      <a:pt x="218" y="67"/>
                      <a:pt x="218" y="67"/>
                      <a:pt x="218" y="67"/>
                    </a:cubicBezTo>
                    <a:cubicBezTo>
                      <a:pt x="218" y="67"/>
                      <a:pt x="218" y="68"/>
                      <a:pt x="217" y="68"/>
                    </a:cubicBezTo>
                    <a:cubicBezTo>
                      <a:pt x="205" y="68"/>
                      <a:pt x="205" y="68"/>
                      <a:pt x="205" y="68"/>
                    </a:cubicBezTo>
                    <a:cubicBezTo>
                      <a:pt x="205" y="68"/>
                      <a:pt x="204" y="67"/>
                      <a:pt x="204" y="67"/>
                    </a:cubicBezTo>
                    <a:cubicBezTo>
                      <a:pt x="204" y="2"/>
                      <a:pt x="204" y="2"/>
                      <a:pt x="204" y="2"/>
                    </a:cubicBezTo>
                    <a:cubicBezTo>
                      <a:pt x="204" y="1"/>
                      <a:pt x="205" y="0"/>
                      <a:pt x="205" y="0"/>
                    </a:cubicBezTo>
                    <a:cubicBezTo>
                      <a:pt x="205" y="0"/>
                      <a:pt x="232" y="0"/>
                      <a:pt x="233" y="0"/>
                    </a:cubicBezTo>
                    <a:cubicBezTo>
                      <a:pt x="248" y="0"/>
                      <a:pt x="257" y="12"/>
                      <a:pt x="257" y="25"/>
                    </a:cubicBezTo>
                    <a:moveTo>
                      <a:pt x="28" y="37"/>
                    </a:moveTo>
                    <a:cubicBezTo>
                      <a:pt x="18" y="37"/>
                      <a:pt x="18" y="37"/>
                      <a:pt x="18" y="37"/>
                    </a:cubicBezTo>
                    <a:cubicBezTo>
                      <a:pt x="16" y="37"/>
                      <a:pt x="14" y="37"/>
                      <a:pt x="14" y="3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6" y="13"/>
                      <a:pt x="18" y="13"/>
                    </a:cubicBezTo>
                    <a:cubicBezTo>
                      <a:pt x="18" y="13"/>
                      <a:pt x="27" y="13"/>
                      <a:pt x="28" y="13"/>
                    </a:cubicBezTo>
                    <a:cubicBezTo>
                      <a:pt x="35" y="13"/>
                      <a:pt x="39" y="18"/>
                      <a:pt x="39" y="25"/>
                    </a:cubicBezTo>
                    <a:cubicBezTo>
                      <a:pt x="39" y="31"/>
                      <a:pt x="34" y="37"/>
                      <a:pt x="28" y="37"/>
                    </a:cubicBezTo>
                    <a:moveTo>
                      <a:pt x="28" y="0"/>
                    </a:moveTo>
                    <a:cubicBezTo>
                      <a:pt x="27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67"/>
                      <a:pt x="0" y="68"/>
                      <a:pt x="1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4" y="67"/>
                      <a:pt x="14" y="67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6" y="49"/>
                      <a:pt x="1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44" y="49"/>
                      <a:pt x="52" y="38"/>
                      <a:pt x="52" y="25"/>
                    </a:cubicBezTo>
                    <a:cubicBezTo>
                      <a:pt x="52" y="12"/>
                      <a:pt x="44" y="0"/>
                      <a:pt x="28" y="0"/>
                    </a:cubicBezTo>
                    <a:moveTo>
                      <a:pt x="66" y="1"/>
                    </a:moveTo>
                    <a:cubicBezTo>
                      <a:pt x="65" y="1"/>
                      <a:pt x="65" y="1"/>
                      <a:pt x="65" y="2"/>
                    </a:cubicBezTo>
                    <a:cubicBezTo>
                      <a:pt x="65" y="67"/>
                      <a:pt x="65" y="67"/>
                      <a:pt x="65" y="67"/>
                    </a:cubicBezTo>
                    <a:cubicBezTo>
                      <a:pt x="65" y="67"/>
                      <a:pt x="65" y="68"/>
                      <a:pt x="66" y="68"/>
                    </a:cubicBez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68"/>
                      <a:pt x="109" y="67"/>
                      <a:pt x="109" y="67"/>
                    </a:cubicBezTo>
                    <a:cubicBezTo>
                      <a:pt x="109" y="56"/>
                      <a:pt x="109" y="56"/>
                      <a:pt x="109" y="56"/>
                    </a:cubicBezTo>
                    <a:cubicBezTo>
                      <a:pt x="109" y="55"/>
                      <a:pt x="108" y="55"/>
                      <a:pt x="108" y="55"/>
                    </a:cubicBezTo>
                    <a:cubicBezTo>
                      <a:pt x="83" y="55"/>
                      <a:pt x="83" y="55"/>
                      <a:pt x="83" y="55"/>
                    </a:cubicBezTo>
                    <a:cubicBezTo>
                      <a:pt x="81" y="55"/>
                      <a:pt x="79" y="55"/>
                      <a:pt x="79" y="55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39"/>
                      <a:pt x="81" y="39"/>
                      <a:pt x="83" y="39"/>
                    </a:cubicBezTo>
                    <a:cubicBezTo>
                      <a:pt x="106" y="39"/>
                      <a:pt x="106" y="39"/>
                      <a:pt x="106" y="39"/>
                    </a:cubicBezTo>
                    <a:cubicBezTo>
                      <a:pt x="107" y="39"/>
                      <a:pt x="108" y="39"/>
                      <a:pt x="108" y="3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7" y="27"/>
                      <a:pt x="106" y="27"/>
                    </a:cubicBezTo>
                    <a:cubicBezTo>
                      <a:pt x="83" y="27"/>
                      <a:pt x="83" y="27"/>
                      <a:pt x="83" y="27"/>
                    </a:cubicBezTo>
                    <a:cubicBezTo>
                      <a:pt x="81" y="27"/>
                      <a:pt x="79" y="27"/>
                      <a:pt x="79" y="27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9" y="13"/>
                      <a:pt x="81" y="13"/>
                      <a:pt x="83" y="13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7" y="13"/>
                      <a:pt x="108" y="12"/>
                      <a:pt x="108" y="12"/>
                    </a:cubicBezTo>
                    <a:cubicBezTo>
                      <a:pt x="108" y="2"/>
                      <a:pt x="108" y="2"/>
                      <a:pt x="108" y="2"/>
                    </a:cubicBezTo>
                    <a:cubicBezTo>
                      <a:pt x="108" y="1"/>
                      <a:pt x="107" y="1"/>
                      <a:pt x="106" y="1"/>
                    </a:cubicBezTo>
                    <a:lnTo>
                      <a:pt x="66" y="1"/>
                    </a:lnTo>
                    <a:close/>
                    <a:moveTo>
                      <a:pt x="155" y="56"/>
                    </a:moveTo>
                    <a:cubicBezTo>
                      <a:pt x="145" y="56"/>
                      <a:pt x="136" y="49"/>
                      <a:pt x="136" y="34"/>
                    </a:cubicBezTo>
                    <a:cubicBezTo>
                      <a:pt x="136" y="20"/>
                      <a:pt x="145" y="13"/>
                      <a:pt x="156" y="13"/>
                    </a:cubicBezTo>
                    <a:cubicBezTo>
                      <a:pt x="166" y="13"/>
                      <a:pt x="175" y="20"/>
                      <a:pt x="175" y="34"/>
                    </a:cubicBezTo>
                    <a:cubicBezTo>
                      <a:pt x="175" y="49"/>
                      <a:pt x="166" y="56"/>
                      <a:pt x="155" y="56"/>
                    </a:cubicBezTo>
                    <a:moveTo>
                      <a:pt x="155" y="69"/>
                    </a:moveTo>
                    <a:cubicBezTo>
                      <a:pt x="176" y="69"/>
                      <a:pt x="190" y="55"/>
                      <a:pt x="190" y="34"/>
                    </a:cubicBezTo>
                    <a:cubicBezTo>
                      <a:pt x="190" y="12"/>
                      <a:pt x="173" y="0"/>
                      <a:pt x="156" y="0"/>
                    </a:cubicBezTo>
                    <a:cubicBezTo>
                      <a:pt x="138" y="0"/>
                      <a:pt x="121" y="12"/>
                      <a:pt x="121" y="34"/>
                    </a:cubicBezTo>
                    <a:cubicBezTo>
                      <a:pt x="121" y="57"/>
                      <a:pt x="137" y="69"/>
                      <a:pt x="155" y="69"/>
                    </a:cubicBezTo>
                    <a:moveTo>
                      <a:pt x="366" y="1"/>
                    </a:moveTo>
                    <a:cubicBezTo>
                      <a:pt x="367" y="1"/>
                      <a:pt x="368" y="1"/>
                      <a:pt x="368" y="2"/>
                    </a:cubicBezTo>
                    <a:cubicBezTo>
                      <a:pt x="368" y="12"/>
                      <a:pt x="368" y="12"/>
                      <a:pt x="368" y="12"/>
                    </a:cubicBezTo>
                    <a:cubicBezTo>
                      <a:pt x="368" y="12"/>
                      <a:pt x="367" y="13"/>
                      <a:pt x="366" y="13"/>
                    </a:cubicBezTo>
                    <a:cubicBezTo>
                      <a:pt x="343" y="13"/>
                      <a:pt x="343" y="13"/>
                      <a:pt x="343" y="13"/>
                    </a:cubicBezTo>
                    <a:cubicBezTo>
                      <a:pt x="341" y="13"/>
                      <a:pt x="339" y="13"/>
                      <a:pt x="339" y="13"/>
                    </a:cubicBezTo>
                    <a:cubicBezTo>
                      <a:pt x="339" y="27"/>
                      <a:pt x="339" y="27"/>
                      <a:pt x="339" y="27"/>
                    </a:cubicBezTo>
                    <a:cubicBezTo>
                      <a:pt x="339" y="27"/>
                      <a:pt x="341" y="27"/>
                      <a:pt x="343" y="27"/>
                    </a:cubicBezTo>
                    <a:cubicBezTo>
                      <a:pt x="366" y="27"/>
                      <a:pt x="366" y="27"/>
                      <a:pt x="366" y="27"/>
                    </a:cubicBezTo>
                    <a:cubicBezTo>
                      <a:pt x="367" y="27"/>
                      <a:pt x="368" y="27"/>
                      <a:pt x="368" y="28"/>
                    </a:cubicBezTo>
                    <a:cubicBezTo>
                      <a:pt x="368" y="38"/>
                      <a:pt x="368" y="38"/>
                      <a:pt x="368" y="38"/>
                    </a:cubicBezTo>
                    <a:cubicBezTo>
                      <a:pt x="368" y="39"/>
                      <a:pt x="367" y="39"/>
                      <a:pt x="366" y="39"/>
                    </a:cubicBezTo>
                    <a:cubicBezTo>
                      <a:pt x="343" y="39"/>
                      <a:pt x="343" y="39"/>
                      <a:pt x="343" y="39"/>
                    </a:cubicBezTo>
                    <a:cubicBezTo>
                      <a:pt x="341" y="39"/>
                      <a:pt x="339" y="39"/>
                      <a:pt x="339" y="39"/>
                    </a:cubicBezTo>
                    <a:cubicBezTo>
                      <a:pt x="339" y="55"/>
                      <a:pt x="339" y="55"/>
                      <a:pt x="339" y="55"/>
                    </a:cubicBezTo>
                    <a:cubicBezTo>
                      <a:pt x="339" y="55"/>
                      <a:pt x="341" y="55"/>
                      <a:pt x="343" y="55"/>
                    </a:cubicBezTo>
                    <a:cubicBezTo>
                      <a:pt x="368" y="55"/>
                      <a:pt x="368" y="55"/>
                      <a:pt x="368" y="55"/>
                    </a:cubicBezTo>
                    <a:cubicBezTo>
                      <a:pt x="368" y="55"/>
                      <a:pt x="369" y="55"/>
                      <a:pt x="369" y="56"/>
                    </a:cubicBezTo>
                    <a:cubicBezTo>
                      <a:pt x="369" y="67"/>
                      <a:pt x="369" y="67"/>
                      <a:pt x="369" y="67"/>
                    </a:cubicBezTo>
                    <a:cubicBezTo>
                      <a:pt x="369" y="67"/>
                      <a:pt x="368" y="68"/>
                      <a:pt x="368" y="68"/>
                    </a:cubicBezTo>
                    <a:cubicBezTo>
                      <a:pt x="326" y="68"/>
                      <a:pt x="326" y="68"/>
                      <a:pt x="326" y="68"/>
                    </a:cubicBezTo>
                    <a:cubicBezTo>
                      <a:pt x="325" y="68"/>
                      <a:pt x="325" y="67"/>
                      <a:pt x="325" y="67"/>
                    </a:cubicBezTo>
                    <a:cubicBezTo>
                      <a:pt x="325" y="2"/>
                      <a:pt x="325" y="2"/>
                      <a:pt x="325" y="2"/>
                    </a:cubicBezTo>
                    <a:cubicBezTo>
                      <a:pt x="325" y="1"/>
                      <a:pt x="325" y="1"/>
                      <a:pt x="326" y="1"/>
                    </a:cubicBezTo>
                    <a:lnTo>
                      <a:pt x="366" y="1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55560"/>
                  </a:solidFill>
                </a:endParaRPr>
              </a:p>
            </p:txBody>
          </p:sp>
          <p:sp>
            <p:nvSpPr>
              <p:cNvPr id="52239" name="Freeform 15"/>
              <p:cNvSpPr>
                <a:spLocks noChangeAspect="1" noEditPoints="1"/>
              </p:cNvSpPr>
              <p:nvPr/>
            </p:nvSpPr>
            <p:spPr bwMode="auto">
              <a:xfrm>
                <a:off x="3243" y="1863"/>
                <a:ext cx="1165" cy="163"/>
              </a:xfrm>
              <a:custGeom>
                <a:avLst/>
                <a:gdLst>
                  <a:gd name="T0" fmla="*/ 484 w 493"/>
                  <a:gd name="T1" fmla="*/ 54 h 69"/>
                  <a:gd name="T2" fmla="*/ 492 w 493"/>
                  <a:gd name="T3" fmla="*/ 2 h 69"/>
                  <a:gd name="T4" fmla="*/ 475 w 493"/>
                  <a:gd name="T5" fmla="*/ 2 h 69"/>
                  <a:gd name="T6" fmla="*/ 455 w 493"/>
                  <a:gd name="T7" fmla="*/ 28 h 69"/>
                  <a:gd name="T8" fmla="*/ 450 w 493"/>
                  <a:gd name="T9" fmla="*/ 1 h 69"/>
                  <a:gd name="T10" fmla="*/ 437 w 493"/>
                  <a:gd name="T11" fmla="*/ 67 h 69"/>
                  <a:gd name="T12" fmla="*/ 451 w 493"/>
                  <a:gd name="T13" fmla="*/ 67 h 69"/>
                  <a:gd name="T14" fmla="*/ 456 w 493"/>
                  <a:gd name="T15" fmla="*/ 40 h 69"/>
                  <a:gd name="T16" fmla="*/ 483 w 493"/>
                  <a:gd name="T17" fmla="*/ 68 h 69"/>
                  <a:gd name="T18" fmla="*/ 492 w 493"/>
                  <a:gd name="T19" fmla="*/ 58 h 69"/>
                  <a:gd name="T20" fmla="*/ 384 w 493"/>
                  <a:gd name="T21" fmla="*/ 34 h 69"/>
                  <a:gd name="T22" fmla="*/ 384 w 493"/>
                  <a:gd name="T23" fmla="*/ 13 h 69"/>
                  <a:gd name="T24" fmla="*/ 394 w 493"/>
                  <a:gd name="T25" fmla="*/ 34 h 69"/>
                  <a:gd name="T26" fmla="*/ 406 w 493"/>
                  <a:gd name="T27" fmla="*/ 44 h 69"/>
                  <a:gd name="T28" fmla="*/ 367 w 493"/>
                  <a:gd name="T29" fmla="*/ 0 h 69"/>
                  <a:gd name="T30" fmla="*/ 367 w 493"/>
                  <a:gd name="T31" fmla="*/ 68 h 69"/>
                  <a:gd name="T32" fmla="*/ 380 w 493"/>
                  <a:gd name="T33" fmla="*/ 45 h 69"/>
                  <a:gd name="T34" fmla="*/ 394 w 493"/>
                  <a:gd name="T35" fmla="*/ 49 h 69"/>
                  <a:gd name="T36" fmla="*/ 421 w 493"/>
                  <a:gd name="T37" fmla="*/ 68 h 69"/>
                  <a:gd name="T38" fmla="*/ 163 w 493"/>
                  <a:gd name="T39" fmla="*/ 68 h 69"/>
                  <a:gd name="T40" fmla="*/ 150 w 493"/>
                  <a:gd name="T41" fmla="*/ 13 h 69"/>
                  <a:gd name="T42" fmla="*/ 133 w 493"/>
                  <a:gd name="T43" fmla="*/ 12 h 69"/>
                  <a:gd name="T44" fmla="*/ 181 w 493"/>
                  <a:gd name="T45" fmla="*/ 0 h 69"/>
                  <a:gd name="T46" fmla="*/ 181 w 493"/>
                  <a:gd name="T47" fmla="*/ 13 h 69"/>
                  <a:gd name="T48" fmla="*/ 165 w 493"/>
                  <a:gd name="T49" fmla="*/ 67 h 69"/>
                  <a:gd name="T50" fmla="*/ 121 w 493"/>
                  <a:gd name="T51" fmla="*/ 12 h 69"/>
                  <a:gd name="T52" fmla="*/ 92 w 493"/>
                  <a:gd name="T53" fmla="*/ 13 h 69"/>
                  <a:gd name="T54" fmla="*/ 120 w 493"/>
                  <a:gd name="T55" fmla="*/ 27 h 69"/>
                  <a:gd name="T56" fmla="*/ 120 w 493"/>
                  <a:gd name="T57" fmla="*/ 39 h 69"/>
                  <a:gd name="T58" fmla="*/ 92 w 493"/>
                  <a:gd name="T59" fmla="*/ 55 h 69"/>
                  <a:gd name="T60" fmla="*/ 122 w 493"/>
                  <a:gd name="T61" fmla="*/ 56 h 69"/>
                  <a:gd name="T62" fmla="*/ 79 w 493"/>
                  <a:gd name="T63" fmla="*/ 68 h 69"/>
                  <a:gd name="T64" fmla="*/ 79 w 493"/>
                  <a:gd name="T65" fmla="*/ 1 h 69"/>
                  <a:gd name="T66" fmla="*/ 47 w 493"/>
                  <a:gd name="T67" fmla="*/ 1 h 69"/>
                  <a:gd name="T68" fmla="*/ 44 w 493"/>
                  <a:gd name="T69" fmla="*/ 39 h 69"/>
                  <a:gd name="T70" fmla="*/ 1 w 493"/>
                  <a:gd name="T71" fmla="*/ 1 h 69"/>
                  <a:gd name="T72" fmla="*/ 1 w 493"/>
                  <a:gd name="T73" fmla="*/ 68 h 69"/>
                  <a:gd name="T74" fmla="*/ 14 w 493"/>
                  <a:gd name="T75" fmla="*/ 27 h 69"/>
                  <a:gd name="T76" fmla="*/ 51 w 493"/>
                  <a:gd name="T77" fmla="*/ 68 h 69"/>
                  <a:gd name="T78" fmla="*/ 60 w 493"/>
                  <a:gd name="T79" fmla="*/ 2 h 69"/>
                  <a:gd name="T80" fmla="*/ 257 w 493"/>
                  <a:gd name="T81" fmla="*/ 66 h 69"/>
                  <a:gd name="T82" fmla="*/ 245 w 493"/>
                  <a:gd name="T83" fmla="*/ 66 h 69"/>
                  <a:gd name="T84" fmla="*/ 232 w 493"/>
                  <a:gd name="T85" fmla="*/ 41 h 69"/>
                  <a:gd name="T86" fmla="*/ 215 w 493"/>
                  <a:gd name="T87" fmla="*/ 68 h 69"/>
                  <a:gd name="T88" fmla="*/ 190 w 493"/>
                  <a:gd name="T89" fmla="*/ 0 h 69"/>
                  <a:gd name="T90" fmla="*/ 217 w 493"/>
                  <a:gd name="T91" fmla="*/ 39 h 69"/>
                  <a:gd name="T92" fmla="*/ 227 w 493"/>
                  <a:gd name="T93" fmla="*/ 14 h 69"/>
                  <a:gd name="T94" fmla="*/ 237 w 493"/>
                  <a:gd name="T95" fmla="*/ 0 h 69"/>
                  <a:gd name="T96" fmla="*/ 251 w 493"/>
                  <a:gd name="T97" fmla="*/ 43 h 69"/>
                  <a:gd name="T98" fmla="*/ 266 w 493"/>
                  <a:gd name="T99" fmla="*/ 0 h 69"/>
                  <a:gd name="T100" fmla="*/ 318 w 493"/>
                  <a:gd name="T101" fmla="*/ 56 h 69"/>
                  <a:gd name="T102" fmla="*/ 299 w 493"/>
                  <a:gd name="T103" fmla="*/ 34 h 69"/>
                  <a:gd name="T104" fmla="*/ 284 w 493"/>
                  <a:gd name="T105" fmla="*/ 34 h 69"/>
                  <a:gd name="T106" fmla="*/ 318 w 493"/>
                  <a:gd name="T10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3" h="69">
                    <a:moveTo>
                      <a:pt x="491" y="57"/>
                    </a:moveTo>
                    <a:cubicBezTo>
                      <a:pt x="489" y="57"/>
                      <a:pt x="489" y="57"/>
                      <a:pt x="489" y="57"/>
                    </a:cubicBezTo>
                    <a:cubicBezTo>
                      <a:pt x="487" y="57"/>
                      <a:pt x="485" y="56"/>
                      <a:pt x="484" y="54"/>
                    </a:cubicBezTo>
                    <a:cubicBezTo>
                      <a:pt x="482" y="49"/>
                      <a:pt x="480" y="43"/>
                      <a:pt x="480" y="41"/>
                    </a:cubicBezTo>
                    <a:cubicBezTo>
                      <a:pt x="478" y="37"/>
                      <a:pt x="477" y="34"/>
                      <a:pt x="474" y="32"/>
                    </a:cubicBezTo>
                    <a:cubicBezTo>
                      <a:pt x="478" y="25"/>
                      <a:pt x="492" y="3"/>
                      <a:pt x="492" y="2"/>
                    </a:cubicBezTo>
                    <a:cubicBezTo>
                      <a:pt x="493" y="1"/>
                      <a:pt x="493" y="1"/>
                      <a:pt x="492" y="1"/>
                    </a:cubicBezTo>
                    <a:cubicBezTo>
                      <a:pt x="478" y="1"/>
                      <a:pt x="478" y="1"/>
                      <a:pt x="478" y="1"/>
                    </a:cubicBezTo>
                    <a:cubicBezTo>
                      <a:pt x="476" y="1"/>
                      <a:pt x="476" y="1"/>
                      <a:pt x="475" y="2"/>
                    </a:cubicBezTo>
                    <a:cubicBezTo>
                      <a:pt x="474" y="4"/>
                      <a:pt x="463" y="23"/>
                      <a:pt x="460" y="28"/>
                    </a:cubicBezTo>
                    <a:cubicBezTo>
                      <a:pt x="460" y="28"/>
                      <a:pt x="460" y="28"/>
                      <a:pt x="460" y="28"/>
                    </a:cubicBezTo>
                    <a:cubicBezTo>
                      <a:pt x="458" y="28"/>
                      <a:pt x="455" y="28"/>
                      <a:pt x="455" y="28"/>
                    </a:cubicBezTo>
                    <a:cubicBezTo>
                      <a:pt x="453" y="28"/>
                      <a:pt x="452" y="28"/>
                      <a:pt x="451" y="29"/>
                    </a:cubicBezTo>
                    <a:cubicBezTo>
                      <a:pt x="451" y="2"/>
                      <a:pt x="451" y="2"/>
                      <a:pt x="451" y="2"/>
                    </a:cubicBezTo>
                    <a:cubicBezTo>
                      <a:pt x="451" y="1"/>
                      <a:pt x="450" y="1"/>
                      <a:pt x="450" y="1"/>
                    </a:cubicBezTo>
                    <a:cubicBezTo>
                      <a:pt x="438" y="1"/>
                      <a:pt x="438" y="1"/>
                      <a:pt x="438" y="1"/>
                    </a:cubicBezTo>
                    <a:cubicBezTo>
                      <a:pt x="437" y="1"/>
                      <a:pt x="437" y="1"/>
                      <a:pt x="437" y="2"/>
                    </a:cubicBezTo>
                    <a:cubicBezTo>
                      <a:pt x="437" y="67"/>
                      <a:pt x="437" y="67"/>
                      <a:pt x="437" y="67"/>
                    </a:cubicBezTo>
                    <a:cubicBezTo>
                      <a:pt x="437" y="67"/>
                      <a:pt x="437" y="68"/>
                      <a:pt x="438" y="68"/>
                    </a:cubicBezTo>
                    <a:cubicBezTo>
                      <a:pt x="450" y="68"/>
                      <a:pt x="450" y="68"/>
                      <a:pt x="450" y="68"/>
                    </a:cubicBezTo>
                    <a:cubicBezTo>
                      <a:pt x="450" y="68"/>
                      <a:pt x="451" y="67"/>
                      <a:pt x="451" y="67"/>
                    </a:cubicBezTo>
                    <a:cubicBezTo>
                      <a:pt x="451" y="40"/>
                      <a:pt x="451" y="40"/>
                      <a:pt x="451" y="40"/>
                    </a:cubicBezTo>
                    <a:cubicBezTo>
                      <a:pt x="451" y="40"/>
                      <a:pt x="453" y="40"/>
                      <a:pt x="454" y="40"/>
                    </a:cubicBezTo>
                    <a:cubicBezTo>
                      <a:pt x="456" y="40"/>
                      <a:pt x="456" y="40"/>
                      <a:pt x="456" y="40"/>
                    </a:cubicBezTo>
                    <a:cubicBezTo>
                      <a:pt x="460" y="40"/>
                      <a:pt x="464" y="40"/>
                      <a:pt x="467" y="47"/>
                    </a:cubicBezTo>
                    <a:cubicBezTo>
                      <a:pt x="468" y="51"/>
                      <a:pt x="469" y="55"/>
                      <a:pt x="471" y="60"/>
                    </a:cubicBezTo>
                    <a:cubicBezTo>
                      <a:pt x="473" y="65"/>
                      <a:pt x="476" y="68"/>
                      <a:pt x="483" y="68"/>
                    </a:cubicBezTo>
                    <a:cubicBezTo>
                      <a:pt x="484" y="68"/>
                      <a:pt x="491" y="68"/>
                      <a:pt x="491" y="68"/>
                    </a:cubicBezTo>
                    <a:cubicBezTo>
                      <a:pt x="492" y="68"/>
                      <a:pt x="492" y="67"/>
                      <a:pt x="492" y="67"/>
                    </a:cubicBezTo>
                    <a:cubicBezTo>
                      <a:pt x="492" y="58"/>
                      <a:pt x="492" y="58"/>
                      <a:pt x="492" y="58"/>
                    </a:cubicBezTo>
                    <a:cubicBezTo>
                      <a:pt x="492" y="57"/>
                      <a:pt x="492" y="57"/>
                      <a:pt x="491" y="57"/>
                    </a:cubicBezTo>
                    <a:moveTo>
                      <a:pt x="394" y="34"/>
                    </a:moveTo>
                    <a:cubicBezTo>
                      <a:pt x="384" y="34"/>
                      <a:pt x="384" y="34"/>
                      <a:pt x="384" y="34"/>
                    </a:cubicBezTo>
                    <a:cubicBezTo>
                      <a:pt x="382" y="34"/>
                      <a:pt x="380" y="34"/>
                      <a:pt x="380" y="34"/>
                    </a:cubicBezTo>
                    <a:cubicBezTo>
                      <a:pt x="380" y="13"/>
                      <a:pt x="380" y="13"/>
                      <a:pt x="380" y="13"/>
                    </a:cubicBezTo>
                    <a:cubicBezTo>
                      <a:pt x="380" y="13"/>
                      <a:pt x="382" y="13"/>
                      <a:pt x="384" y="13"/>
                    </a:cubicBezTo>
                    <a:cubicBezTo>
                      <a:pt x="384" y="13"/>
                      <a:pt x="393" y="13"/>
                      <a:pt x="394" y="13"/>
                    </a:cubicBezTo>
                    <a:cubicBezTo>
                      <a:pt x="401" y="13"/>
                      <a:pt x="404" y="17"/>
                      <a:pt x="404" y="24"/>
                    </a:cubicBezTo>
                    <a:cubicBezTo>
                      <a:pt x="404" y="29"/>
                      <a:pt x="401" y="34"/>
                      <a:pt x="394" y="34"/>
                    </a:cubicBezTo>
                    <a:moveTo>
                      <a:pt x="422" y="67"/>
                    </a:moveTo>
                    <a:cubicBezTo>
                      <a:pt x="422" y="67"/>
                      <a:pt x="411" y="51"/>
                      <a:pt x="410" y="48"/>
                    </a:cubicBezTo>
                    <a:cubicBezTo>
                      <a:pt x="409" y="47"/>
                      <a:pt x="408" y="45"/>
                      <a:pt x="406" y="44"/>
                    </a:cubicBezTo>
                    <a:cubicBezTo>
                      <a:pt x="414" y="40"/>
                      <a:pt x="418" y="32"/>
                      <a:pt x="418" y="24"/>
                    </a:cubicBezTo>
                    <a:cubicBezTo>
                      <a:pt x="418" y="11"/>
                      <a:pt x="410" y="0"/>
                      <a:pt x="394" y="0"/>
                    </a:cubicBezTo>
                    <a:cubicBezTo>
                      <a:pt x="393" y="0"/>
                      <a:pt x="367" y="0"/>
                      <a:pt x="367" y="0"/>
                    </a:cubicBezTo>
                    <a:cubicBezTo>
                      <a:pt x="367" y="0"/>
                      <a:pt x="366" y="1"/>
                      <a:pt x="366" y="2"/>
                    </a:cubicBezTo>
                    <a:cubicBezTo>
                      <a:pt x="366" y="67"/>
                      <a:pt x="366" y="67"/>
                      <a:pt x="366" y="67"/>
                    </a:cubicBezTo>
                    <a:cubicBezTo>
                      <a:pt x="366" y="67"/>
                      <a:pt x="367" y="68"/>
                      <a:pt x="367" y="68"/>
                    </a:cubicBezTo>
                    <a:cubicBezTo>
                      <a:pt x="379" y="68"/>
                      <a:pt x="379" y="68"/>
                      <a:pt x="379" y="68"/>
                    </a:cubicBezTo>
                    <a:cubicBezTo>
                      <a:pt x="380" y="68"/>
                      <a:pt x="380" y="67"/>
                      <a:pt x="380" y="67"/>
                    </a:cubicBezTo>
                    <a:cubicBezTo>
                      <a:pt x="380" y="67"/>
                      <a:pt x="380" y="45"/>
                      <a:pt x="380" y="45"/>
                    </a:cubicBezTo>
                    <a:cubicBezTo>
                      <a:pt x="380" y="45"/>
                      <a:pt x="382" y="46"/>
                      <a:pt x="384" y="46"/>
                    </a:cubicBezTo>
                    <a:cubicBezTo>
                      <a:pt x="384" y="46"/>
                      <a:pt x="386" y="46"/>
                      <a:pt x="388" y="46"/>
                    </a:cubicBezTo>
                    <a:cubicBezTo>
                      <a:pt x="391" y="46"/>
                      <a:pt x="392" y="46"/>
                      <a:pt x="394" y="49"/>
                    </a:cubicBezTo>
                    <a:cubicBezTo>
                      <a:pt x="395" y="51"/>
                      <a:pt x="404" y="66"/>
                      <a:pt x="405" y="67"/>
                    </a:cubicBezTo>
                    <a:cubicBezTo>
                      <a:pt x="405" y="68"/>
                      <a:pt x="406" y="68"/>
                      <a:pt x="407" y="68"/>
                    </a:cubicBezTo>
                    <a:cubicBezTo>
                      <a:pt x="421" y="68"/>
                      <a:pt x="421" y="68"/>
                      <a:pt x="421" y="68"/>
                    </a:cubicBezTo>
                    <a:cubicBezTo>
                      <a:pt x="422" y="68"/>
                      <a:pt x="422" y="67"/>
                      <a:pt x="422" y="67"/>
                    </a:cubicBezTo>
                    <a:moveTo>
                      <a:pt x="165" y="67"/>
                    </a:moveTo>
                    <a:cubicBezTo>
                      <a:pt x="165" y="67"/>
                      <a:pt x="164" y="68"/>
                      <a:pt x="163" y="68"/>
                    </a:cubicBezTo>
                    <a:cubicBezTo>
                      <a:pt x="152" y="68"/>
                      <a:pt x="152" y="68"/>
                      <a:pt x="152" y="68"/>
                    </a:cubicBezTo>
                    <a:cubicBezTo>
                      <a:pt x="151" y="68"/>
                      <a:pt x="150" y="67"/>
                      <a:pt x="150" y="67"/>
                    </a:cubicBezTo>
                    <a:cubicBezTo>
                      <a:pt x="150" y="13"/>
                      <a:pt x="150" y="13"/>
                      <a:pt x="150" y="13"/>
                    </a:cubicBezTo>
                    <a:cubicBezTo>
                      <a:pt x="150" y="13"/>
                      <a:pt x="149" y="13"/>
                      <a:pt x="147" y="13"/>
                    </a:cubicBezTo>
                    <a:cubicBezTo>
                      <a:pt x="134" y="13"/>
                      <a:pt x="134" y="13"/>
                      <a:pt x="134" y="13"/>
                    </a:cubicBezTo>
                    <a:cubicBezTo>
                      <a:pt x="133" y="13"/>
                      <a:pt x="133" y="12"/>
                      <a:pt x="133" y="12"/>
                    </a:cubicBezTo>
                    <a:cubicBezTo>
                      <a:pt x="133" y="2"/>
                      <a:pt x="133" y="2"/>
                      <a:pt x="133" y="2"/>
                    </a:cubicBezTo>
                    <a:cubicBezTo>
                      <a:pt x="133" y="1"/>
                      <a:pt x="133" y="0"/>
                      <a:pt x="134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82" y="0"/>
                      <a:pt x="182" y="1"/>
                      <a:pt x="182" y="2"/>
                    </a:cubicBezTo>
                    <a:cubicBezTo>
                      <a:pt x="182" y="12"/>
                      <a:pt x="182" y="12"/>
                      <a:pt x="182" y="12"/>
                    </a:cubicBezTo>
                    <a:cubicBezTo>
                      <a:pt x="182" y="12"/>
                      <a:pt x="182" y="13"/>
                      <a:pt x="181" y="13"/>
                    </a:cubicBezTo>
                    <a:cubicBezTo>
                      <a:pt x="167" y="13"/>
                      <a:pt x="167" y="13"/>
                      <a:pt x="167" y="13"/>
                    </a:cubicBezTo>
                    <a:cubicBezTo>
                      <a:pt x="166" y="13"/>
                      <a:pt x="164" y="13"/>
                      <a:pt x="164" y="13"/>
                    </a:cubicBezTo>
                    <a:lnTo>
                      <a:pt x="165" y="67"/>
                    </a:lnTo>
                    <a:close/>
                    <a:moveTo>
                      <a:pt x="120" y="1"/>
                    </a:moveTo>
                    <a:cubicBezTo>
                      <a:pt x="120" y="1"/>
                      <a:pt x="121" y="1"/>
                      <a:pt x="121" y="2"/>
                    </a:cubicBezTo>
                    <a:cubicBezTo>
                      <a:pt x="121" y="12"/>
                      <a:pt x="121" y="12"/>
                      <a:pt x="121" y="12"/>
                    </a:cubicBezTo>
                    <a:cubicBezTo>
                      <a:pt x="121" y="12"/>
                      <a:pt x="120" y="13"/>
                      <a:pt x="120" y="13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94" y="13"/>
                      <a:pt x="92" y="13"/>
                      <a:pt x="92" y="13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92" y="27"/>
                      <a:pt x="94" y="27"/>
                      <a:pt x="96" y="27"/>
                    </a:cubicBezTo>
                    <a:cubicBezTo>
                      <a:pt x="120" y="27"/>
                      <a:pt x="120" y="27"/>
                      <a:pt x="120" y="27"/>
                    </a:cubicBezTo>
                    <a:cubicBezTo>
                      <a:pt x="120" y="27"/>
                      <a:pt x="121" y="27"/>
                      <a:pt x="121" y="28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21" y="39"/>
                      <a:pt x="120" y="39"/>
                      <a:pt x="120" y="39"/>
                    </a:cubicBezTo>
                    <a:cubicBezTo>
                      <a:pt x="96" y="39"/>
                      <a:pt x="96" y="39"/>
                      <a:pt x="96" y="39"/>
                    </a:cubicBezTo>
                    <a:cubicBezTo>
                      <a:pt x="94" y="39"/>
                      <a:pt x="92" y="39"/>
                      <a:pt x="92" y="39"/>
                    </a:cubicBezTo>
                    <a:cubicBezTo>
                      <a:pt x="92" y="55"/>
                      <a:pt x="92" y="55"/>
                      <a:pt x="92" y="55"/>
                    </a:cubicBezTo>
                    <a:cubicBezTo>
                      <a:pt x="92" y="55"/>
                      <a:pt x="94" y="55"/>
                      <a:pt x="96" y="55"/>
                    </a:cubicBezTo>
                    <a:cubicBezTo>
                      <a:pt x="121" y="55"/>
                      <a:pt x="121" y="55"/>
                      <a:pt x="121" y="55"/>
                    </a:cubicBezTo>
                    <a:cubicBezTo>
                      <a:pt x="122" y="55"/>
                      <a:pt x="122" y="55"/>
                      <a:pt x="122" y="56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67"/>
                      <a:pt x="122" y="68"/>
                      <a:pt x="121" y="68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9" y="68"/>
                      <a:pt x="78" y="67"/>
                      <a:pt x="78" y="67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8" y="1"/>
                      <a:pt x="79" y="1"/>
                      <a:pt x="79" y="1"/>
                    </a:cubicBezTo>
                    <a:lnTo>
                      <a:pt x="120" y="1"/>
                    </a:lnTo>
                    <a:close/>
                    <a:moveTo>
                      <a:pt x="59" y="1"/>
                    </a:moveTo>
                    <a:cubicBezTo>
                      <a:pt x="47" y="1"/>
                      <a:pt x="47" y="1"/>
                      <a:pt x="47" y="1"/>
                    </a:cubicBezTo>
                    <a:cubicBezTo>
                      <a:pt x="46" y="1"/>
                      <a:pt x="46" y="1"/>
                      <a:pt x="46" y="2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5" y="40"/>
                      <a:pt x="44" y="39"/>
                      <a:pt x="44" y="39"/>
                    </a:cubicBezTo>
                    <a:cubicBezTo>
                      <a:pt x="43" y="38"/>
                      <a:pt x="12" y="3"/>
                      <a:pt x="11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67"/>
                      <a:pt x="1" y="68"/>
                      <a:pt x="1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4" y="68"/>
                      <a:pt x="14" y="67"/>
                      <a:pt x="14" y="6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5" y="28"/>
                      <a:pt x="16" y="29"/>
                      <a:pt x="16" y="30"/>
                    </a:cubicBezTo>
                    <a:cubicBezTo>
                      <a:pt x="17" y="31"/>
                      <a:pt x="49" y="67"/>
                      <a:pt x="49" y="67"/>
                    </a:cubicBezTo>
                    <a:cubicBezTo>
                      <a:pt x="50" y="68"/>
                      <a:pt x="51" y="68"/>
                      <a:pt x="51" y="68"/>
                    </a:cubicBezTo>
                    <a:cubicBezTo>
                      <a:pt x="52" y="68"/>
                      <a:pt x="59" y="68"/>
                      <a:pt x="59" y="68"/>
                    </a:cubicBezTo>
                    <a:cubicBezTo>
                      <a:pt x="59" y="68"/>
                      <a:pt x="60" y="67"/>
                      <a:pt x="60" y="67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1"/>
                      <a:pt x="59" y="1"/>
                      <a:pt x="59" y="1"/>
                    </a:cubicBezTo>
                    <a:moveTo>
                      <a:pt x="279" y="2"/>
                    </a:moveTo>
                    <a:cubicBezTo>
                      <a:pt x="279" y="3"/>
                      <a:pt x="257" y="66"/>
                      <a:pt x="257" y="66"/>
                    </a:cubicBezTo>
                    <a:cubicBezTo>
                      <a:pt x="256" y="67"/>
                      <a:pt x="255" y="68"/>
                      <a:pt x="254" y="68"/>
                    </a:cubicBezTo>
                    <a:cubicBezTo>
                      <a:pt x="248" y="68"/>
                      <a:pt x="248" y="68"/>
                      <a:pt x="248" y="68"/>
                    </a:cubicBezTo>
                    <a:cubicBezTo>
                      <a:pt x="247" y="68"/>
                      <a:pt x="246" y="67"/>
                      <a:pt x="245" y="66"/>
                    </a:cubicBezTo>
                    <a:cubicBezTo>
                      <a:pt x="245" y="66"/>
                      <a:pt x="238" y="45"/>
                      <a:pt x="236" y="41"/>
                    </a:cubicBezTo>
                    <a:cubicBezTo>
                      <a:pt x="235" y="39"/>
                      <a:pt x="234" y="36"/>
                      <a:pt x="234" y="33"/>
                    </a:cubicBezTo>
                    <a:cubicBezTo>
                      <a:pt x="234" y="36"/>
                      <a:pt x="232" y="39"/>
                      <a:pt x="232" y="41"/>
                    </a:cubicBezTo>
                    <a:cubicBezTo>
                      <a:pt x="230" y="45"/>
                      <a:pt x="223" y="66"/>
                      <a:pt x="223" y="66"/>
                    </a:cubicBezTo>
                    <a:cubicBezTo>
                      <a:pt x="223" y="67"/>
                      <a:pt x="222" y="68"/>
                      <a:pt x="221" y="68"/>
                    </a:cubicBezTo>
                    <a:cubicBezTo>
                      <a:pt x="215" y="68"/>
                      <a:pt x="215" y="68"/>
                      <a:pt x="215" y="68"/>
                    </a:cubicBezTo>
                    <a:cubicBezTo>
                      <a:pt x="214" y="68"/>
                      <a:pt x="212" y="67"/>
                      <a:pt x="212" y="66"/>
                    </a:cubicBezTo>
                    <a:cubicBezTo>
                      <a:pt x="212" y="66"/>
                      <a:pt x="190" y="3"/>
                      <a:pt x="189" y="2"/>
                    </a:cubicBezTo>
                    <a:cubicBezTo>
                      <a:pt x="189" y="1"/>
                      <a:pt x="189" y="0"/>
                      <a:pt x="190" y="0"/>
                    </a:cubicBezTo>
                    <a:cubicBezTo>
                      <a:pt x="191" y="0"/>
                      <a:pt x="203" y="0"/>
                      <a:pt x="203" y="0"/>
                    </a:cubicBezTo>
                    <a:cubicBezTo>
                      <a:pt x="204" y="0"/>
                      <a:pt x="205" y="1"/>
                      <a:pt x="205" y="2"/>
                    </a:cubicBezTo>
                    <a:cubicBezTo>
                      <a:pt x="205" y="2"/>
                      <a:pt x="216" y="37"/>
                      <a:pt x="217" y="39"/>
                    </a:cubicBezTo>
                    <a:cubicBezTo>
                      <a:pt x="218" y="40"/>
                      <a:pt x="218" y="42"/>
                      <a:pt x="218" y="43"/>
                    </a:cubicBezTo>
                    <a:cubicBezTo>
                      <a:pt x="218" y="41"/>
                      <a:pt x="219" y="40"/>
                      <a:pt x="219" y="39"/>
                    </a:cubicBezTo>
                    <a:cubicBezTo>
                      <a:pt x="220" y="37"/>
                      <a:pt x="224" y="22"/>
                      <a:pt x="227" y="14"/>
                    </a:cubicBezTo>
                    <a:cubicBezTo>
                      <a:pt x="225" y="10"/>
                      <a:pt x="223" y="2"/>
                      <a:pt x="223" y="2"/>
                    </a:cubicBezTo>
                    <a:cubicBezTo>
                      <a:pt x="222" y="1"/>
                      <a:pt x="223" y="0"/>
                      <a:pt x="223" y="0"/>
                    </a:cubicBezTo>
                    <a:cubicBezTo>
                      <a:pt x="224" y="0"/>
                      <a:pt x="236" y="0"/>
                      <a:pt x="237" y="0"/>
                    </a:cubicBezTo>
                    <a:cubicBezTo>
                      <a:pt x="238" y="0"/>
                      <a:pt x="238" y="1"/>
                      <a:pt x="238" y="2"/>
                    </a:cubicBezTo>
                    <a:cubicBezTo>
                      <a:pt x="238" y="2"/>
                      <a:pt x="247" y="28"/>
                      <a:pt x="250" y="39"/>
                    </a:cubicBezTo>
                    <a:cubicBezTo>
                      <a:pt x="251" y="40"/>
                      <a:pt x="251" y="42"/>
                      <a:pt x="251" y="43"/>
                    </a:cubicBezTo>
                    <a:cubicBezTo>
                      <a:pt x="252" y="41"/>
                      <a:pt x="252" y="40"/>
                      <a:pt x="253" y="38"/>
                    </a:cubicBezTo>
                    <a:cubicBezTo>
                      <a:pt x="253" y="36"/>
                      <a:pt x="264" y="3"/>
                      <a:pt x="264" y="2"/>
                    </a:cubicBezTo>
                    <a:cubicBezTo>
                      <a:pt x="265" y="1"/>
                      <a:pt x="265" y="0"/>
                      <a:pt x="266" y="0"/>
                    </a:cubicBezTo>
                    <a:cubicBezTo>
                      <a:pt x="266" y="0"/>
                      <a:pt x="277" y="0"/>
                      <a:pt x="278" y="0"/>
                    </a:cubicBezTo>
                    <a:cubicBezTo>
                      <a:pt x="279" y="0"/>
                      <a:pt x="279" y="1"/>
                      <a:pt x="279" y="2"/>
                    </a:cubicBezTo>
                    <a:moveTo>
                      <a:pt x="318" y="56"/>
                    </a:moveTo>
                    <a:cubicBezTo>
                      <a:pt x="329" y="56"/>
                      <a:pt x="338" y="49"/>
                      <a:pt x="338" y="34"/>
                    </a:cubicBezTo>
                    <a:cubicBezTo>
                      <a:pt x="338" y="20"/>
                      <a:pt x="329" y="13"/>
                      <a:pt x="319" y="13"/>
                    </a:cubicBezTo>
                    <a:cubicBezTo>
                      <a:pt x="308" y="13"/>
                      <a:pt x="299" y="20"/>
                      <a:pt x="299" y="34"/>
                    </a:cubicBezTo>
                    <a:cubicBezTo>
                      <a:pt x="299" y="49"/>
                      <a:pt x="308" y="56"/>
                      <a:pt x="318" y="56"/>
                    </a:cubicBezTo>
                    <a:moveTo>
                      <a:pt x="318" y="69"/>
                    </a:moveTo>
                    <a:cubicBezTo>
                      <a:pt x="300" y="69"/>
                      <a:pt x="284" y="57"/>
                      <a:pt x="284" y="34"/>
                    </a:cubicBezTo>
                    <a:cubicBezTo>
                      <a:pt x="284" y="12"/>
                      <a:pt x="301" y="0"/>
                      <a:pt x="319" y="0"/>
                    </a:cubicBezTo>
                    <a:cubicBezTo>
                      <a:pt x="336" y="0"/>
                      <a:pt x="353" y="12"/>
                      <a:pt x="353" y="34"/>
                    </a:cubicBezTo>
                    <a:cubicBezTo>
                      <a:pt x="353" y="55"/>
                      <a:pt x="339" y="69"/>
                      <a:pt x="318" y="6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55560"/>
                  </a:solidFill>
                </a:endParaRPr>
              </a:p>
            </p:txBody>
          </p:sp>
          <p:sp>
            <p:nvSpPr>
              <p:cNvPr id="52240" name="Freeform 16"/>
              <p:cNvSpPr>
                <a:spLocks noChangeAspect="1" noEditPoints="1"/>
              </p:cNvSpPr>
              <p:nvPr/>
            </p:nvSpPr>
            <p:spPr bwMode="auto">
              <a:xfrm>
                <a:off x="1685" y="1863"/>
                <a:ext cx="422" cy="160"/>
              </a:xfrm>
              <a:custGeom>
                <a:avLst/>
                <a:gdLst>
                  <a:gd name="T0" fmla="*/ 31 w 179"/>
                  <a:gd name="T1" fmla="*/ 68 h 68"/>
                  <a:gd name="T2" fmla="*/ 18 w 179"/>
                  <a:gd name="T3" fmla="*/ 67 h 68"/>
                  <a:gd name="T4" fmla="*/ 15 w 179"/>
                  <a:gd name="T5" fmla="*/ 13 h 68"/>
                  <a:gd name="T6" fmla="*/ 0 w 179"/>
                  <a:gd name="T7" fmla="*/ 12 h 68"/>
                  <a:gd name="T8" fmla="*/ 2 w 179"/>
                  <a:gd name="T9" fmla="*/ 0 h 68"/>
                  <a:gd name="T10" fmla="*/ 50 w 179"/>
                  <a:gd name="T11" fmla="*/ 2 h 68"/>
                  <a:gd name="T12" fmla="*/ 49 w 179"/>
                  <a:gd name="T13" fmla="*/ 13 h 68"/>
                  <a:gd name="T14" fmla="*/ 32 w 179"/>
                  <a:gd name="T15" fmla="*/ 13 h 68"/>
                  <a:gd name="T16" fmla="*/ 115 w 179"/>
                  <a:gd name="T17" fmla="*/ 0 h 68"/>
                  <a:gd name="T18" fmla="*/ 102 w 179"/>
                  <a:gd name="T19" fmla="*/ 2 h 68"/>
                  <a:gd name="T20" fmla="*/ 98 w 179"/>
                  <a:gd name="T21" fmla="*/ 26 h 68"/>
                  <a:gd name="T22" fmla="*/ 76 w 179"/>
                  <a:gd name="T23" fmla="*/ 27 h 68"/>
                  <a:gd name="T24" fmla="*/ 75 w 179"/>
                  <a:gd name="T25" fmla="*/ 0 h 68"/>
                  <a:gd name="T26" fmla="*/ 62 w 179"/>
                  <a:gd name="T27" fmla="*/ 2 h 68"/>
                  <a:gd name="T28" fmla="*/ 63 w 179"/>
                  <a:gd name="T29" fmla="*/ 68 h 68"/>
                  <a:gd name="T30" fmla="*/ 76 w 179"/>
                  <a:gd name="T31" fmla="*/ 67 h 68"/>
                  <a:gd name="T32" fmla="*/ 80 w 179"/>
                  <a:gd name="T33" fmla="*/ 39 h 68"/>
                  <a:gd name="T34" fmla="*/ 102 w 179"/>
                  <a:gd name="T35" fmla="*/ 39 h 68"/>
                  <a:gd name="T36" fmla="*/ 103 w 179"/>
                  <a:gd name="T37" fmla="*/ 68 h 68"/>
                  <a:gd name="T38" fmla="*/ 116 w 179"/>
                  <a:gd name="T39" fmla="*/ 67 h 68"/>
                  <a:gd name="T40" fmla="*/ 115 w 179"/>
                  <a:gd name="T41" fmla="*/ 0 h 68"/>
                  <a:gd name="T42" fmla="*/ 178 w 179"/>
                  <a:gd name="T43" fmla="*/ 2 h 68"/>
                  <a:gd name="T44" fmla="*/ 176 w 179"/>
                  <a:gd name="T45" fmla="*/ 13 h 68"/>
                  <a:gd name="T46" fmla="*/ 149 w 179"/>
                  <a:gd name="T47" fmla="*/ 13 h 68"/>
                  <a:gd name="T48" fmla="*/ 153 w 179"/>
                  <a:gd name="T49" fmla="*/ 27 h 68"/>
                  <a:gd name="T50" fmla="*/ 178 w 179"/>
                  <a:gd name="T51" fmla="*/ 28 h 68"/>
                  <a:gd name="T52" fmla="*/ 176 w 179"/>
                  <a:gd name="T53" fmla="*/ 39 h 68"/>
                  <a:gd name="T54" fmla="*/ 149 w 179"/>
                  <a:gd name="T55" fmla="*/ 39 h 68"/>
                  <a:gd name="T56" fmla="*/ 153 w 179"/>
                  <a:gd name="T57" fmla="*/ 55 h 68"/>
                  <a:gd name="T58" fmla="*/ 179 w 179"/>
                  <a:gd name="T59" fmla="*/ 56 h 68"/>
                  <a:gd name="T60" fmla="*/ 177 w 179"/>
                  <a:gd name="T61" fmla="*/ 68 h 68"/>
                  <a:gd name="T62" fmla="*/ 135 w 179"/>
                  <a:gd name="T63" fmla="*/ 67 h 68"/>
                  <a:gd name="T64" fmla="*/ 136 w 179"/>
                  <a:gd name="T65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68">
                    <a:moveTo>
                      <a:pt x="32" y="67"/>
                    </a:moveTo>
                    <a:cubicBezTo>
                      <a:pt x="32" y="67"/>
                      <a:pt x="32" y="68"/>
                      <a:pt x="31" y="68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8" y="68"/>
                      <a:pt x="18" y="67"/>
                      <a:pt x="18" y="67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6" y="13"/>
                      <a:pt x="15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50" y="1"/>
                      <a:pt x="50" y="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49" y="13"/>
                      <a:pt x="49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4" y="13"/>
                      <a:pt x="32" y="13"/>
                      <a:pt x="32" y="13"/>
                    </a:cubicBezTo>
                    <a:lnTo>
                      <a:pt x="32" y="67"/>
                    </a:lnTo>
                    <a:close/>
                    <a:moveTo>
                      <a:pt x="115" y="0"/>
                    </a:moveTo>
                    <a:cubicBezTo>
                      <a:pt x="103" y="0"/>
                      <a:pt x="103" y="0"/>
                      <a:pt x="103" y="0"/>
                    </a:cubicBezTo>
                    <a:cubicBezTo>
                      <a:pt x="102" y="0"/>
                      <a:pt x="102" y="1"/>
                      <a:pt x="102" y="2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102" y="27"/>
                      <a:pt x="100" y="26"/>
                      <a:pt x="98" y="26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78" y="26"/>
                      <a:pt x="76" y="26"/>
                      <a:pt x="76" y="27"/>
                    </a:cubicBezTo>
                    <a:cubicBezTo>
                      <a:pt x="76" y="2"/>
                      <a:pt x="76" y="2"/>
                      <a:pt x="76" y="2"/>
                    </a:cubicBezTo>
                    <a:cubicBezTo>
                      <a:pt x="76" y="1"/>
                      <a:pt x="75" y="0"/>
                      <a:pt x="7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2" y="0"/>
                      <a:pt x="62" y="1"/>
                      <a:pt x="62" y="2"/>
                    </a:cubicBezTo>
                    <a:cubicBezTo>
                      <a:pt x="62" y="67"/>
                      <a:pt x="62" y="67"/>
                      <a:pt x="62" y="67"/>
                    </a:cubicBezTo>
                    <a:cubicBezTo>
                      <a:pt x="62" y="67"/>
                      <a:pt x="62" y="68"/>
                      <a:pt x="63" y="68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5" y="68"/>
                      <a:pt x="76" y="67"/>
                      <a:pt x="76" y="67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6" y="39"/>
                      <a:pt x="78" y="39"/>
                      <a:pt x="80" y="39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100" y="39"/>
                      <a:pt x="102" y="39"/>
                      <a:pt x="102" y="39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2" y="67"/>
                      <a:pt x="102" y="68"/>
                      <a:pt x="103" y="68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5" y="68"/>
                      <a:pt x="116" y="67"/>
                      <a:pt x="116" y="67"/>
                    </a:cubicBezTo>
                    <a:cubicBezTo>
                      <a:pt x="116" y="2"/>
                      <a:pt x="116" y="2"/>
                      <a:pt x="116" y="2"/>
                    </a:cubicBezTo>
                    <a:cubicBezTo>
                      <a:pt x="116" y="1"/>
                      <a:pt x="115" y="0"/>
                      <a:pt x="115" y="0"/>
                    </a:cubicBezTo>
                    <a:moveTo>
                      <a:pt x="176" y="1"/>
                    </a:moveTo>
                    <a:cubicBezTo>
                      <a:pt x="177" y="1"/>
                      <a:pt x="178" y="1"/>
                      <a:pt x="178" y="2"/>
                    </a:cubicBezTo>
                    <a:cubicBezTo>
                      <a:pt x="178" y="12"/>
                      <a:pt x="178" y="12"/>
                      <a:pt x="178" y="12"/>
                    </a:cubicBezTo>
                    <a:cubicBezTo>
                      <a:pt x="178" y="12"/>
                      <a:pt x="177" y="13"/>
                      <a:pt x="176" y="13"/>
                    </a:cubicBezTo>
                    <a:cubicBezTo>
                      <a:pt x="153" y="13"/>
                      <a:pt x="153" y="13"/>
                      <a:pt x="153" y="13"/>
                    </a:cubicBezTo>
                    <a:cubicBezTo>
                      <a:pt x="151" y="13"/>
                      <a:pt x="149" y="13"/>
                      <a:pt x="149" y="13"/>
                    </a:cubicBezTo>
                    <a:cubicBezTo>
                      <a:pt x="149" y="27"/>
                      <a:pt x="149" y="27"/>
                      <a:pt x="149" y="27"/>
                    </a:cubicBezTo>
                    <a:cubicBezTo>
                      <a:pt x="149" y="27"/>
                      <a:pt x="151" y="27"/>
                      <a:pt x="153" y="27"/>
                    </a:cubicBezTo>
                    <a:cubicBezTo>
                      <a:pt x="176" y="27"/>
                      <a:pt x="176" y="27"/>
                      <a:pt x="176" y="27"/>
                    </a:cubicBezTo>
                    <a:cubicBezTo>
                      <a:pt x="177" y="27"/>
                      <a:pt x="178" y="27"/>
                      <a:pt x="178" y="28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9"/>
                      <a:pt x="177" y="39"/>
                      <a:pt x="176" y="39"/>
                    </a:cubicBezTo>
                    <a:cubicBezTo>
                      <a:pt x="153" y="39"/>
                      <a:pt x="153" y="39"/>
                      <a:pt x="153" y="39"/>
                    </a:cubicBezTo>
                    <a:cubicBezTo>
                      <a:pt x="151" y="39"/>
                      <a:pt x="149" y="39"/>
                      <a:pt x="149" y="39"/>
                    </a:cubicBezTo>
                    <a:cubicBezTo>
                      <a:pt x="149" y="55"/>
                      <a:pt x="149" y="55"/>
                      <a:pt x="149" y="55"/>
                    </a:cubicBezTo>
                    <a:cubicBezTo>
                      <a:pt x="149" y="55"/>
                      <a:pt x="151" y="55"/>
                      <a:pt x="153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8" y="55"/>
                      <a:pt x="179" y="55"/>
                      <a:pt x="179" y="56"/>
                    </a:cubicBezTo>
                    <a:cubicBezTo>
                      <a:pt x="179" y="67"/>
                      <a:pt x="179" y="67"/>
                      <a:pt x="179" y="67"/>
                    </a:cubicBezTo>
                    <a:cubicBezTo>
                      <a:pt x="179" y="67"/>
                      <a:pt x="178" y="68"/>
                      <a:pt x="177" y="68"/>
                    </a:cubicBezTo>
                    <a:cubicBezTo>
                      <a:pt x="136" y="68"/>
                      <a:pt x="136" y="68"/>
                      <a:pt x="136" y="68"/>
                    </a:cubicBezTo>
                    <a:cubicBezTo>
                      <a:pt x="135" y="68"/>
                      <a:pt x="135" y="67"/>
                      <a:pt x="135" y="67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5" y="1"/>
                      <a:pt x="135" y="1"/>
                      <a:pt x="136" y="1"/>
                    </a:cubicBezTo>
                    <a:lnTo>
                      <a:pt x="1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55560"/>
                  </a:solidFill>
                </a:endParaRPr>
              </a:p>
            </p:txBody>
          </p:sp>
        </p:grpSp>
      </p:grp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2AEDCE-D791-49CF-AFD0-AD42EE015047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4212543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1_Office-thema">
  <a:themeElements>
    <a:clrScheme name="1_Office-thema 8">
      <a:dk1>
        <a:srgbClr val="455560"/>
      </a:dk1>
      <a:lt1>
        <a:srgbClr val="FFFFFF"/>
      </a:lt1>
      <a:dk2>
        <a:srgbClr val="888B8D"/>
      </a:dk2>
      <a:lt2>
        <a:srgbClr val="FF6600"/>
      </a:lt2>
      <a:accent1>
        <a:srgbClr val="A9DEE8"/>
      </a:accent1>
      <a:accent2>
        <a:srgbClr val="569BBE"/>
      </a:accent2>
      <a:accent3>
        <a:srgbClr val="FFFFFF"/>
      </a:accent3>
      <a:accent4>
        <a:srgbClr val="3A4751"/>
      </a:accent4>
      <a:accent5>
        <a:srgbClr val="D1ECF2"/>
      </a:accent5>
      <a:accent6>
        <a:srgbClr val="4D8CAC"/>
      </a:accent6>
      <a:hlink>
        <a:srgbClr val="2CA14F"/>
      </a:hlink>
      <a:folHlink>
        <a:srgbClr val="B4D88B"/>
      </a:folHlink>
    </a:clrScheme>
    <a:fontScheme name="1_Office-thema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Office-th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-th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-th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-th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-th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-th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-th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-thema 8">
        <a:dk1>
          <a:srgbClr val="455560"/>
        </a:dk1>
        <a:lt1>
          <a:srgbClr val="FFFFFF"/>
        </a:lt1>
        <a:dk2>
          <a:srgbClr val="888B8D"/>
        </a:dk2>
        <a:lt2>
          <a:srgbClr val="FF6600"/>
        </a:lt2>
        <a:accent1>
          <a:srgbClr val="A9DEE8"/>
        </a:accent1>
        <a:accent2>
          <a:srgbClr val="569BBE"/>
        </a:accent2>
        <a:accent3>
          <a:srgbClr val="FFFFFF"/>
        </a:accent3>
        <a:accent4>
          <a:srgbClr val="3A4751"/>
        </a:accent4>
        <a:accent5>
          <a:srgbClr val="D1ECF2"/>
        </a:accent5>
        <a:accent6>
          <a:srgbClr val="4D8CAC"/>
        </a:accent6>
        <a:hlink>
          <a:srgbClr val="2CA14F"/>
        </a:hlink>
        <a:folHlink>
          <a:srgbClr val="B4D8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</Words>
  <Application>Microsoft Office PowerPoint</Application>
  <PresentationFormat>Custom</PresentationFormat>
  <Paragraphs>59</Paragraphs>
  <Slides>7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1_Office-thema</vt:lpstr>
      <vt:lpstr>think-cell Slide</vt:lpstr>
      <vt:lpstr>Healthcare people:</vt:lpstr>
      <vt:lpstr>THE MEDICAL DEVICE INDUSTRY</vt:lpstr>
      <vt:lpstr>WHAT CAN WE DO FOR YOU?</vt:lpstr>
      <vt:lpstr>DELIVERED BY BEST NEXT DAY COVERAGE</vt:lpstr>
      <vt:lpstr>EMPOWERED BY THE WIDEST RANGE OF DELIVERY OPTIONS</vt:lpstr>
      <vt:lpstr>COMPLEMENTED BY BEST IN CLASS,  INDUSTRY SPECIALIST DESKS</vt:lpstr>
      <vt:lpstr>THANK YOU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F</dc:creator>
  <cp:lastModifiedBy>Voinova</cp:lastModifiedBy>
  <cp:revision>81</cp:revision>
  <dcterms:created xsi:type="dcterms:W3CDTF">2014-09-11T16:05:23Z</dcterms:created>
  <dcterms:modified xsi:type="dcterms:W3CDTF">2015-01-07T12:59:35Z</dcterms:modified>
</cp:coreProperties>
</file>